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F_99E0B2BF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0B_5B7D8A0F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15_71DF5C28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4"/>
    <p:sldMasterId id="2147484317" r:id="rId5"/>
    <p:sldMasterId id="2147484326" r:id="rId6"/>
    <p:sldMasterId id="2147484315" r:id="rId7"/>
    <p:sldMasterId id="2147484316" r:id="rId8"/>
  </p:sldMasterIdLst>
  <p:notesMasterIdLst>
    <p:notesMasterId r:id="rId30"/>
  </p:notesMasterIdLst>
  <p:handoutMasterIdLst>
    <p:handoutMasterId r:id="rId31"/>
  </p:handoutMasterIdLst>
  <p:sldIdLst>
    <p:sldId id="301" r:id="rId9"/>
    <p:sldId id="310" r:id="rId10"/>
    <p:sldId id="302" r:id="rId11"/>
    <p:sldId id="272" r:id="rId12"/>
    <p:sldId id="271" r:id="rId13"/>
    <p:sldId id="279" r:id="rId14"/>
    <p:sldId id="262" r:id="rId15"/>
    <p:sldId id="267" r:id="rId16"/>
    <p:sldId id="268" r:id="rId17"/>
    <p:sldId id="273" r:id="rId18"/>
    <p:sldId id="277" r:id="rId19"/>
    <p:sldId id="280" r:id="rId20"/>
    <p:sldId id="288" r:id="rId21"/>
    <p:sldId id="306" r:id="rId22"/>
    <p:sldId id="297" r:id="rId23"/>
    <p:sldId id="298" r:id="rId24"/>
    <p:sldId id="290" r:id="rId25"/>
    <p:sldId id="299" r:id="rId26"/>
    <p:sldId id="291" r:id="rId27"/>
    <p:sldId id="281" r:id="rId28"/>
    <p:sldId id="287" r:id="rId29"/>
  </p:sldIdLst>
  <p:sldSz cx="24385588" cy="13717588"/>
  <p:notesSz cx="7010400" cy="92964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301"/>
            <p14:sldId id="310"/>
            <p14:sldId id="302"/>
            <p14:sldId id="272"/>
            <p14:sldId id="271"/>
            <p14:sldId id="279"/>
            <p14:sldId id="262"/>
            <p14:sldId id="267"/>
            <p14:sldId id="268"/>
            <p14:sldId id="273"/>
            <p14:sldId id="277"/>
            <p14:sldId id="280"/>
            <p14:sldId id="288"/>
            <p14:sldId id="306"/>
            <p14:sldId id="297"/>
            <p14:sldId id="298"/>
            <p14:sldId id="290"/>
            <p14:sldId id="299"/>
            <p14:sldId id="291"/>
            <p14:sldId id="281"/>
            <p14:sldId id="287"/>
          </p14:sldIdLst>
        </p14:section>
        <p14:section name="EXTRAS" id="{931BC854-6397-194B-8BA4-F30C6897EF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3D8B7A-2EE7-A051-171A-643A8BD7702D}" name="Salisbury, Kim (kims@uidaho.edu)" initials="SK(" userId="S::kims@uidaho.edu::34d09bbd-b77b-462f-a004-f02a5d8189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529"/>
    <a:srgbClr val="FBC71A"/>
    <a:srgbClr val="E1E1E1"/>
    <a:srgbClr val="FFFFFF"/>
    <a:srgbClr val="649FFF"/>
    <a:srgbClr val="F2F2F2"/>
    <a:srgbClr val="FAFAFA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6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s, Kenwyn (kenwynr@uidaho.edu)" userId="4aceb673-4416-4613-8ef8-420ae99602a2" providerId="ADAL" clId="{B64FEC69-5889-4A75-B62A-8A2ED410EF26}"/>
    <pc:docChg chg="undo custSel delSld modSld modSection">
      <pc:chgData name="Richards, Kenwyn (kenwynr@uidaho.edu)" userId="4aceb673-4416-4613-8ef8-420ae99602a2" providerId="ADAL" clId="{B64FEC69-5889-4A75-B62A-8A2ED410EF26}" dt="2023-08-18T15:44:13.075" v="17" actId="20577"/>
      <pc:docMkLst>
        <pc:docMk/>
      </pc:docMkLst>
      <pc:sldChg chg="del">
        <pc:chgData name="Richards, Kenwyn (kenwynr@uidaho.edu)" userId="4aceb673-4416-4613-8ef8-420ae99602a2" providerId="ADAL" clId="{B64FEC69-5889-4A75-B62A-8A2ED410EF26}" dt="2023-08-18T15:38:03.855" v="0" actId="47"/>
        <pc:sldMkLst>
          <pc:docMk/>
          <pc:sldMk cId="1031416194" sldId="261"/>
        </pc:sldMkLst>
      </pc:sldChg>
      <pc:sldChg chg="del">
        <pc:chgData name="Richards, Kenwyn (kenwynr@uidaho.edu)" userId="4aceb673-4416-4613-8ef8-420ae99602a2" providerId="ADAL" clId="{B64FEC69-5889-4A75-B62A-8A2ED410EF26}" dt="2023-08-18T15:38:07.499" v="5" actId="47"/>
        <pc:sldMkLst>
          <pc:docMk/>
          <pc:sldMk cId="2326493237" sldId="269"/>
        </pc:sldMkLst>
      </pc:sldChg>
      <pc:sldChg chg="del">
        <pc:chgData name="Richards, Kenwyn (kenwynr@uidaho.edu)" userId="4aceb673-4416-4613-8ef8-420ae99602a2" providerId="ADAL" clId="{B64FEC69-5889-4A75-B62A-8A2ED410EF26}" dt="2023-08-18T15:38:10.446" v="7" actId="47"/>
        <pc:sldMkLst>
          <pc:docMk/>
          <pc:sldMk cId="2154262650" sldId="270"/>
        </pc:sldMkLst>
      </pc:sldChg>
      <pc:sldChg chg="del">
        <pc:chgData name="Richards, Kenwyn (kenwynr@uidaho.edu)" userId="4aceb673-4416-4613-8ef8-420ae99602a2" providerId="ADAL" clId="{B64FEC69-5889-4A75-B62A-8A2ED410EF26}" dt="2023-08-18T15:38:09.374" v="6" actId="47"/>
        <pc:sldMkLst>
          <pc:docMk/>
          <pc:sldMk cId="866989372" sldId="275"/>
        </pc:sldMkLst>
      </pc:sldChg>
      <pc:sldChg chg="del">
        <pc:chgData name="Richards, Kenwyn (kenwynr@uidaho.edu)" userId="4aceb673-4416-4613-8ef8-420ae99602a2" providerId="ADAL" clId="{B64FEC69-5889-4A75-B62A-8A2ED410EF26}" dt="2023-08-18T15:38:12.071" v="8" actId="47"/>
        <pc:sldMkLst>
          <pc:docMk/>
          <pc:sldMk cId="3704397985" sldId="276"/>
        </pc:sldMkLst>
      </pc:sldChg>
      <pc:sldChg chg="del">
        <pc:chgData name="Richards, Kenwyn (kenwynr@uidaho.edu)" userId="4aceb673-4416-4613-8ef8-420ae99602a2" providerId="ADAL" clId="{B64FEC69-5889-4A75-B62A-8A2ED410EF26}" dt="2023-08-18T15:39:04.134" v="11" actId="47"/>
        <pc:sldMkLst>
          <pc:docMk/>
          <pc:sldMk cId="7215293" sldId="282"/>
        </pc:sldMkLst>
      </pc:sldChg>
      <pc:sldChg chg="del">
        <pc:chgData name="Richards, Kenwyn (kenwynr@uidaho.edu)" userId="4aceb673-4416-4613-8ef8-420ae99602a2" providerId="ADAL" clId="{B64FEC69-5889-4A75-B62A-8A2ED410EF26}" dt="2023-08-18T15:38:16.132" v="9" actId="47"/>
        <pc:sldMkLst>
          <pc:docMk/>
          <pc:sldMk cId="641797229" sldId="286"/>
        </pc:sldMkLst>
      </pc:sldChg>
      <pc:sldChg chg="modSp mod">
        <pc:chgData name="Richards, Kenwyn (kenwynr@uidaho.edu)" userId="4aceb673-4416-4613-8ef8-420ae99602a2" providerId="ADAL" clId="{B64FEC69-5889-4A75-B62A-8A2ED410EF26}" dt="2023-08-18T15:44:13.075" v="17" actId="20577"/>
        <pc:sldMkLst>
          <pc:docMk/>
          <pc:sldMk cId="531925172" sldId="290"/>
        </pc:sldMkLst>
        <pc:spChg chg="mod">
          <ac:chgData name="Richards, Kenwyn (kenwynr@uidaho.edu)" userId="4aceb673-4416-4613-8ef8-420ae99602a2" providerId="ADAL" clId="{B64FEC69-5889-4A75-B62A-8A2ED410EF26}" dt="2023-08-18T15:44:13.075" v="17" actId="20577"/>
          <ac:spMkLst>
            <pc:docMk/>
            <pc:sldMk cId="531925172" sldId="290"/>
            <ac:spMk id="5" creationId="{89289610-C145-A183-0A9C-F4906D964FF1}"/>
          </ac:spMkLst>
        </pc:spChg>
      </pc:sldChg>
      <pc:sldChg chg="del">
        <pc:chgData name="Richards, Kenwyn (kenwynr@uidaho.edu)" userId="4aceb673-4416-4613-8ef8-420ae99602a2" providerId="ADAL" clId="{B64FEC69-5889-4A75-B62A-8A2ED410EF26}" dt="2023-08-18T15:38:05.631" v="2" actId="47"/>
        <pc:sldMkLst>
          <pc:docMk/>
          <pc:sldMk cId="2099044063" sldId="292"/>
        </pc:sldMkLst>
      </pc:sldChg>
      <pc:sldChg chg="del">
        <pc:chgData name="Richards, Kenwyn (kenwynr@uidaho.edu)" userId="4aceb673-4416-4613-8ef8-420ae99602a2" providerId="ADAL" clId="{B64FEC69-5889-4A75-B62A-8A2ED410EF26}" dt="2023-08-18T15:38:06.221" v="3" actId="47"/>
        <pc:sldMkLst>
          <pc:docMk/>
          <pc:sldMk cId="922319384" sldId="293"/>
        </pc:sldMkLst>
      </pc:sldChg>
      <pc:sldChg chg="del">
        <pc:chgData name="Richards, Kenwyn (kenwynr@uidaho.edu)" userId="4aceb673-4416-4613-8ef8-420ae99602a2" providerId="ADAL" clId="{B64FEC69-5889-4A75-B62A-8A2ED410EF26}" dt="2023-08-18T15:38:06.959" v="4" actId="47"/>
        <pc:sldMkLst>
          <pc:docMk/>
          <pc:sldMk cId="1932472179" sldId="295"/>
        </pc:sldMkLst>
      </pc:sldChg>
      <pc:sldChg chg="del">
        <pc:chgData name="Richards, Kenwyn (kenwynr@uidaho.edu)" userId="4aceb673-4416-4613-8ef8-420ae99602a2" providerId="ADAL" clId="{B64FEC69-5889-4A75-B62A-8A2ED410EF26}" dt="2023-08-18T15:38:04.975" v="1" actId="47"/>
        <pc:sldMkLst>
          <pc:docMk/>
          <pc:sldMk cId="2790854939" sldId="296"/>
        </pc:sldMkLst>
      </pc:sldChg>
      <pc:sldChg chg="del">
        <pc:chgData name="Richards, Kenwyn (kenwynr@uidaho.edu)" userId="4aceb673-4416-4613-8ef8-420ae99602a2" providerId="ADAL" clId="{B64FEC69-5889-4A75-B62A-8A2ED410EF26}" dt="2023-08-18T15:38:50.530" v="10" actId="47"/>
        <pc:sldMkLst>
          <pc:docMk/>
          <pc:sldMk cId="1667429659" sldId="311"/>
        </pc:sldMkLst>
      </pc:sldChg>
      <pc:sldMasterChg chg="delSldLayout">
        <pc:chgData name="Richards, Kenwyn (kenwynr@uidaho.edu)" userId="4aceb673-4416-4613-8ef8-420ae99602a2" providerId="ADAL" clId="{B64FEC69-5889-4A75-B62A-8A2ED410EF26}" dt="2023-08-18T15:38:06.959" v="4" actId="47"/>
        <pc:sldMasterMkLst>
          <pc:docMk/>
          <pc:sldMasterMk cId="1153393852" sldId="2147484317"/>
        </pc:sldMasterMkLst>
        <pc:sldLayoutChg chg="del">
          <pc:chgData name="Richards, Kenwyn (kenwynr@uidaho.edu)" userId="4aceb673-4416-4613-8ef8-420ae99602a2" providerId="ADAL" clId="{B64FEC69-5889-4A75-B62A-8A2ED410EF26}" dt="2023-08-18T15:38:06.959" v="4" actId="47"/>
          <pc:sldLayoutMkLst>
            <pc:docMk/>
            <pc:sldMasterMk cId="1153393852" sldId="2147484317"/>
            <pc:sldLayoutMk cId="1605810801" sldId="2147484349"/>
          </pc:sldLayoutMkLst>
        </pc:sldLayoutChg>
      </pc:sldMasterChg>
    </pc:docChg>
  </pc:docChgLst>
</pc:chgInfo>
</file>

<file path=ppt/comments/modernComment_10B_5B7D8A0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5E38607-E64D-44CB-B708-6A33A2B3427D}" authorId="{CD3D8B7A-2EE7-A051-171A-643A8BD7702D}" created="2022-10-13T15:41:04.470">
    <pc:sldMkLst xmlns:pc="http://schemas.microsoft.com/office/powerpoint/2013/main/command">
      <pc:docMk/>
      <pc:sldMk cId="1534953999" sldId="267"/>
    </pc:sldMkLst>
    <p188:replyLst>
      <p188:reply id="{A719A94C-CCBE-4D33-B4C6-C4D13493353B}" authorId="{CD3D8B7A-2EE7-A051-171A-643A8BD7702D}" created="2022-10-13T15:42:56.033">
        <p188:txBody>
          <a:bodyPr/>
          <a:lstStyle/>
          <a:p>
            <a:r>
              <a:rPr lang="en-US"/>
              <a:t>Discuss 80/20 on the next Sustainable Financial Model Work Group</a:t>
            </a:r>
          </a:p>
        </p188:txBody>
      </p188:reply>
      <p188:reply id="{0405A3ED-1189-45DD-8CB9-21BFA2D6C5EA}" authorId="{CD3D8B7A-2EE7-A051-171A-643A8BD7702D}" created="2022-10-13T15:45:23.880">
        <p188:txBody>
          <a:bodyPr/>
          <a:lstStyle/>
          <a:p>
            <a:r>
              <a:rPr lang="en-US"/>
              <a:t>Add Cat 2 metrics at end of presentation. Kim</a:t>
            </a:r>
          </a:p>
        </p188:txBody>
      </p188:reply>
    </p188:replyLst>
    <p188:txBody>
      <a:bodyPr/>
      <a:lstStyle/>
      <a:p>
        <a:r>
          <a:rPr lang="en-US"/>
          <a:t>Cat 2 units are eligible for increased funding based on performance and span of control</a:t>
        </a:r>
      </a:p>
    </p188:txBody>
  </p188:cm>
</p188:cmLst>
</file>

<file path=ppt/comments/modernComment_10F_99E0B2B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0811B85-0F7D-4553-94A0-58C2B893D5EA}" authorId="{CD3D8B7A-2EE7-A051-171A-643A8BD7702D}" created="2022-10-17T17:51:41.525">
    <pc:sldMkLst xmlns:pc="http://schemas.microsoft.com/office/powerpoint/2013/main/command">
      <pc:docMk/>
      <pc:sldMk cId="2581639871" sldId="271"/>
    </pc:sldMkLst>
    <p188:txBody>
      <a:bodyPr/>
      <a:lstStyle/>
      <a:p>
        <a:r>
          <a:rPr lang="en-US"/>
          <a:t>Discuss each VP area and transition benefits in central in transition to next slide.</a:t>
        </a:r>
      </a:p>
    </p188:txBody>
  </p188:cm>
</p188:cmLst>
</file>

<file path=ppt/comments/modernComment_115_71DF5C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7A46A99-E279-4E51-BC88-1D0471E22B16}" authorId="{CD3D8B7A-2EE7-A051-171A-643A8BD7702D}" created="2022-10-13T15:49:01.746">
    <pc:sldMkLst xmlns:pc="http://schemas.microsoft.com/office/powerpoint/2013/main/command">
      <pc:docMk/>
      <pc:sldMk cId="1910463528" sldId="277"/>
    </pc:sldMkLst>
    <p188:replyLst>
      <p188:reply id="{72594BEA-498E-490A-A9CE-0590852D668A}" authorId="{CD3D8B7A-2EE7-A051-171A-643A8BD7702D}" created="2022-10-13T15:50:16.221">
        <p188:txBody>
          <a:bodyPr/>
          <a:lstStyle/>
          <a:p>
            <a:r>
              <a:rPr lang="en-US"/>
              <a:t>Fix the Fall 2018 extra zero</a:t>
            </a:r>
          </a:p>
        </p188:txBody>
      </p188:reply>
    </p188:replyLst>
    <p188:txBody>
      <a:bodyPr/>
      <a:lstStyle/>
      <a:p>
        <a:r>
          <a:rPr lang="en-US"/>
          <a:t>Update with Fall 2022 as soon as possible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18.08.2023</a:t>
            </a:fld>
            <a:endParaRPr lang="ru-RU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ru-RU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ru-RU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err="1"/>
              <a:t>Образец</a:t>
            </a:r>
            <a:r>
              <a:rPr lang="en-US"/>
              <a:t> </a:t>
            </a:r>
            <a:r>
              <a:rPr lang="en-US" err="1"/>
              <a:t>текста</a:t>
            </a:r>
            <a:endParaRPr lang="en-US"/>
          </a:p>
          <a:p>
            <a:pPr lvl="1"/>
            <a:r>
              <a:rPr lang="en-US" err="1"/>
              <a:t>Второй</a:t>
            </a:r>
            <a:r>
              <a:rPr lang="en-US"/>
              <a:t> </a:t>
            </a:r>
            <a:r>
              <a:rPr lang="en-US" err="1"/>
              <a:t>уровень</a:t>
            </a:r>
            <a:endParaRPr lang="en-US"/>
          </a:p>
          <a:p>
            <a:pPr lvl="2"/>
            <a:r>
              <a:rPr lang="en-US" err="1"/>
              <a:t>Третий</a:t>
            </a:r>
            <a:r>
              <a:rPr lang="en-US"/>
              <a:t> </a:t>
            </a:r>
            <a:r>
              <a:rPr lang="en-US" err="1"/>
              <a:t>уровень</a:t>
            </a:r>
            <a:endParaRPr lang="en-US"/>
          </a:p>
          <a:p>
            <a:pPr lvl="3"/>
            <a:r>
              <a:rPr lang="en-US" err="1"/>
              <a:t>Четвертый</a:t>
            </a:r>
            <a:r>
              <a:rPr lang="en-US"/>
              <a:t> </a:t>
            </a:r>
            <a:r>
              <a:rPr lang="en-US" err="1"/>
              <a:t>уровень</a:t>
            </a:r>
            <a:endParaRPr lang="en-US"/>
          </a:p>
          <a:p>
            <a:pPr lvl="4"/>
            <a:r>
              <a:rPr lang="en-US" err="1"/>
              <a:t>Пятый</a:t>
            </a:r>
            <a:r>
              <a:rPr lang="en-US"/>
              <a:t> </a:t>
            </a:r>
            <a:r>
              <a:rPr lang="en-US" err="1"/>
              <a:t>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07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Torrey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17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Torrey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80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Torrey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5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Torrey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2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Torrey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40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Torrey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06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Torrey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51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Torrey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14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Kenwyn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26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Torrey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1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7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7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5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Kim</a:t>
            </a:r>
          </a:p>
          <a:p>
            <a:r>
              <a:rPr lang="en-US"/>
              <a:t>Also – transition to budget model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1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6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Kim</a:t>
            </a:r>
          </a:p>
          <a:p>
            <a:r>
              <a:rPr lang="en-US"/>
              <a:t>For next year, may keep at 90/10 split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64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25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0870" y="4496594"/>
            <a:ext cx="3851324" cy="4239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b="1" i="0" cap="all" normalizeH="0" baseline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  <a:p>
            <a:endParaRPr lang="en-US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</a:t>
            </a:r>
            <a:r>
              <a:rPr lang="en-US">
                <a:effectLst/>
                <a:latin typeface="Helvetica" charset="0"/>
              </a:rPr>
              <a:t>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/>
              <a:t>Click icon to add photo. Or, drag a photo on to this box.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text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/>
              <a:t>CLICK TO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3762" y="4489815"/>
            <a:ext cx="3918523" cy="43131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/>
              <a:t>Click to edit Headline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text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/>
              <a:t>CLICK TO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baseline="0"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text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/>
              <a:t>CLICK TO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Or, drag your photo on to this box.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/>
              <a:t>Click to add text</a:t>
            </a:r>
            <a:endParaRPr lang="ru-RU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594" y="4725194"/>
            <a:ext cx="3918523" cy="431319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533" y="2926599"/>
            <a:ext cx="3918523" cy="431319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/>
              <a:t>Click icon to add photo.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 </a:t>
            </a:r>
            <a:r>
              <a:rPr lang="en-US" err="1"/>
              <a:t>volorit</a:t>
            </a:r>
            <a:r>
              <a:rPr lang="en-US"/>
              <a:t> </a:t>
            </a:r>
            <a:r>
              <a:rPr lang="en-US" err="1"/>
              <a:t>iorem</a:t>
            </a:r>
            <a:r>
              <a:rPr lang="en-US"/>
              <a:t>. Bea </a:t>
            </a:r>
            <a:r>
              <a:rPr lang="en-US" err="1"/>
              <a:t>cus</a:t>
            </a:r>
            <a:r>
              <a:rPr lang="en-US"/>
              <a:t> </a:t>
            </a:r>
            <a:r>
              <a:rPr lang="en-US" err="1"/>
              <a:t>eatis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accus</a:t>
            </a:r>
            <a:r>
              <a:rPr lang="en-US"/>
              <a:t>, ne </a:t>
            </a:r>
            <a:r>
              <a:rPr lang="en-US" err="1"/>
              <a:t>molenda</a:t>
            </a:r>
            <a:r>
              <a:rPr lang="en-US"/>
              <a:t> </a:t>
            </a:r>
            <a:r>
              <a:rPr lang="en-US" err="1"/>
              <a:t>invelit</a:t>
            </a:r>
            <a:r>
              <a:rPr lang="en-US"/>
              <a:t> </a:t>
            </a:r>
            <a:r>
              <a:rPr lang="en-US" err="1"/>
              <a:t>iurepudae</a:t>
            </a:r>
            <a:r>
              <a:rPr lang="en-US"/>
              <a:t> </a:t>
            </a:r>
            <a:r>
              <a:rPr lang="en-US" err="1"/>
              <a:t>maximin</a:t>
            </a:r>
            <a:r>
              <a:rPr lang="en-US"/>
              <a:t> </a:t>
            </a:r>
            <a:r>
              <a:rPr lang="en-US" err="1"/>
              <a:t>imagnate</a:t>
            </a:r>
            <a:r>
              <a:rPr lang="en-US"/>
              <a:t> </a:t>
            </a:r>
            <a:r>
              <a:rPr lang="en-US" err="1"/>
              <a:t>officima</a:t>
            </a:r>
            <a:r>
              <a:rPr lang="en-US"/>
              <a:t> </a:t>
            </a:r>
            <a:r>
              <a:rPr lang="en-US" err="1"/>
              <a:t>corruptas</a:t>
            </a:r>
            <a:r>
              <a:rPr lang="en-US"/>
              <a:t> </a:t>
            </a:r>
            <a:r>
              <a:rPr lang="en-US" err="1"/>
              <a:t>simoditam</a:t>
            </a:r>
            <a:r>
              <a:rPr lang="en-US"/>
              <a:t> </a:t>
            </a:r>
            <a:r>
              <a:rPr lang="en-US" err="1"/>
              <a:t>repersp</a:t>
            </a:r>
            <a:r>
              <a:rPr lang="en-US"/>
              <a:t> </a:t>
            </a:r>
            <a:r>
              <a:rPr lang="en-US" err="1"/>
              <a:t>erumenimi</a:t>
            </a:r>
            <a:r>
              <a:rPr lang="en-US"/>
              <a:t>, </a:t>
            </a:r>
            <a:r>
              <a:rPr lang="en-US" err="1"/>
              <a:t>sitate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maio</a:t>
            </a:r>
            <a:r>
              <a:rPr lang="en-US"/>
              <a:t>. </a:t>
            </a:r>
            <a:r>
              <a:rPr lang="en-US" err="1"/>
              <a:t>Incias</a:t>
            </a:r>
            <a:r>
              <a:rPr lang="en-US"/>
              <a:t> et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ecestet</a:t>
            </a:r>
            <a:r>
              <a:rPr lang="en-US"/>
              <a:t>,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am </a:t>
            </a:r>
            <a:r>
              <a:rPr lang="en-US" err="1"/>
              <a:t>ipic</a:t>
            </a:r>
            <a:r>
              <a:rPr lang="en-US"/>
              <a:t> tempore </a:t>
            </a:r>
            <a:r>
              <a:rPr lang="en-US" err="1"/>
              <a:t>explandam</a:t>
            </a:r>
            <a:r>
              <a:rPr lang="en-US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Bea </a:t>
            </a:r>
            <a:r>
              <a:rPr lang="en-US" err="1"/>
              <a:t>cus</a:t>
            </a:r>
            <a:r>
              <a:rPr lang="en-US"/>
              <a:t> </a:t>
            </a:r>
            <a:r>
              <a:rPr lang="en-US" err="1"/>
              <a:t>eatis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accus</a:t>
            </a:r>
            <a:r>
              <a:rPr lang="en-US"/>
              <a:t>, ne </a:t>
            </a:r>
            <a:r>
              <a:rPr lang="en-US" err="1"/>
              <a:t>molenda</a:t>
            </a:r>
            <a:r>
              <a:rPr lang="en-US"/>
              <a:t> </a:t>
            </a:r>
            <a:r>
              <a:rPr lang="en-US" err="1"/>
              <a:t>invelit</a:t>
            </a:r>
            <a:r>
              <a:rPr lang="en-US"/>
              <a:t> </a:t>
            </a:r>
            <a:r>
              <a:rPr lang="en-US" err="1"/>
              <a:t>iurepudae</a:t>
            </a:r>
            <a:r>
              <a:rPr lang="en-US"/>
              <a:t> </a:t>
            </a:r>
            <a:r>
              <a:rPr lang="en-US" err="1"/>
              <a:t>maximin</a:t>
            </a:r>
            <a:r>
              <a:rPr lang="en-US"/>
              <a:t> </a:t>
            </a:r>
            <a:r>
              <a:rPr lang="en-US" err="1"/>
              <a:t>imagnate</a:t>
            </a:r>
            <a:r>
              <a:rPr lang="en-US"/>
              <a:t> </a:t>
            </a:r>
            <a:r>
              <a:rPr lang="en-US" err="1"/>
              <a:t>officima</a:t>
            </a:r>
            <a:r>
              <a:rPr lang="en-US"/>
              <a:t> </a:t>
            </a:r>
            <a:r>
              <a:rPr lang="en-US" err="1"/>
              <a:t>corruptas</a:t>
            </a:r>
            <a:r>
              <a:rPr lang="en-US"/>
              <a:t> </a:t>
            </a:r>
            <a:r>
              <a:rPr lang="en-US" err="1"/>
              <a:t>simoditam</a:t>
            </a:r>
            <a:r>
              <a:rPr lang="en-US"/>
              <a:t> </a:t>
            </a:r>
            <a:r>
              <a:rPr lang="en-US" err="1"/>
              <a:t>repersp</a:t>
            </a:r>
            <a:r>
              <a:rPr lang="en-US"/>
              <a:t> </a:t>
            </a:r>
            <a:r>
              <a:rPr lang="en-US" err="1"/>
              <a:t>erumenimi</a:t>
            </a:r>
            <a:r>
              <a:rPr lang="en-US"/>
              <a:t>, </a:t>
            </a:r>
            <a:r>
              <a:rPr lang="en-US" err="1"/>
              <a:t>sitate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maio</a:t>
            </a:r>
            <a:r>
              <a:rPr lang="en-US"/>
              <a:t>. </a:t>
            </a:r>
            <a:r>
              <a:rPr lang="en-US" err="1"/>
              <a:t>Incias</a:t>
            </a:r>
            <a:r>
              <a:rPr lang="en-US"/>
              <a:t> et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ecestet</a:t>
            </a:r>
            <a:r>
              <a:rPr lang="en-US"/>
              <a:t>,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am </a:t>
            </a:r>
            <a:r>
              <a:rPr lang="en-US" err="1"/>
              <a:t>ipic</a:t>
            </a:r>
            <a:r>
              <a:rPr lang="en-US"/>
              <a:t> tempore </a:t>
            </a:r>
            <a:r>
              <a:rPr lang="en-US" err="1"/>
              <a:t>explandam</a:t>
            </a:r>
            <a:r>
              <a:rPr lang="en-US"/>
              <a:t> arum </a:t>
            </a:r>
            <a:r>
              <a:rPr lang="en-US" err="1"/>
              <a:t>sapicimus</a:t>
            </a:r>
            <a:r>
              <a:rPr lang="en-US"/>
              <a:t> </a:t>
            </a:r>
            <a:r>
              <a:rPr lang="en-US" err="1"/>
              <a:t>apidi</a:t>
            </a:r>
            <a:r>
              <a:rPr lang="en-US"/>
              <a:t> </a:t>
            </a:r>
            <a:r>
              <a:rPr lang="en-US" err="1"/>
              <a:t>occates</a:t>
            </a:r>
            <a:r>
              <a:rPr lang="en-US"/>
              <a:t> quae ne </a:t>
            </a:r>
            <a:r>
              <a:rPr lang="en-US" err="1"/>
              <a:t>porem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sum quae et et </a:t>
            </a:r>
            <a:r>
              <a:rPr lang="en-US" err="1"/>
              <a:t>libus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et lit </a:t>
            </a:r>
            <a:r>
              <a:rPr lang="en-US" err="1"/>
              <a:t>repra</a:t>
            </a:r>
            <a:r>
              <a:rPr lang="en-US"/>
              <a:t> </a:t>
            </a:r>
            <a:r>
              <a:rPr lang="en-US" err="1"/>
              <a:t>nat</a:t>
            </a:r>
            <a:r>
              <a:rPr lang="en-US"/>
              <a:t> </a:t>
            </a:r>
            <a:r>
              <a:rPr lang="en-US" err="1"/>
              <a:t>ventios</a:t>
            </a:r>
            <a:r>
              <a:rPr lang="en-US"/>
              <a:t> </a:t>
            </a:r>
            <a:r>
              <a:rPr lang="en-US" err="1"/>
              <a:t>nonsectatio</a:t>
            </a:r>
            <a:r>
              <a:rPr lang="en-US"/>
              <a:t> </a:t>
            </a:r>
            <a:r>
              <a:rPr lang="en-US" err="1"/>
              <a:t>venis</a:t>
            </a:r>
            <a:r>
              <a:rPr lang="en-US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latin typeface="+mn-lt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daho.edu/president/university-working-groups/financial-mode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5_71DF5C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F_99E0B2BF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B_5B7D8A0F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D9A33D-017F-ADFB-8D6D-DE07CCAA186E}"/>
              </a:ext>
            </a:extLst>
          </p:cNvPr>
          <p:cNvSpPr txBox="1"/>
          <p:nvPr/>
        </p:nvSpPr>
        <p:spPr>
          <a:xfrm>
            <a:off x="3319149" y="3911334"/>
            <a:ext cx="194407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34" indent="-685834">
              <a:buClr>
                <a:schemeClr val="accent4"/>
              </a:buClr>
              <a:buFont typeface="Wingdings" panose="05000000000000000000" pitchFamily="2" charset="2"/>
              <a:buChar char=""/>
            </a:pPr>
            <a:r>
              <a:rPr lang="en-US" sz="6000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History and process</a:t>
            </a:r>
          </a:p>
          <a:p>
            <a:endParaRPr lang="en-US" sz="6000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marL="685834" indent="-685834">
              <a:buClr>
                <a:schemeClr val="accent4"/>
              </a:buClr>
              <a:buFont typeface="Wingdings" panose="05000000000000000000" pitchFamily="2" charset="2"/>
              <a:buChar char=""/>
            </a:pPr>
            <a:r>
              <a:rPr lang="en-US" sz="6000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White Paper and Working Group charge can still be reviewed at:  </a:t>
            </a:r>
            <a:r>
              <a:rPr lang="en-US" sz="6000" u="sng" dirty="0">
                <a:solidFill>
                  <a:srgbClr val="0563C1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hlinkClick r:id="rId3"/>
              </a:rPr>
              <a:t>https://www.uidaho.edu/president/university-working-groups/financial-model</a:t>
            </a:r>
            <a:endParaRPr lang="en-US" sz="6000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38B34-B011-B943-ACC4-9AD6C6565CAF}"/>
              </a:ext>
            </a:extLst>
          </p:cNvPr>
          <p:cNvSpPr txBox="1"/>
          <p:nvPr/>
        </p:nvSpPr>
        <p:spPr>
          <a:xfrm>
            <a:off x="3612628" y="869429"/>
            <a:ext cx="14480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Vandal Hybrid Budget Model</a:t>
            </a:r>
          </a:p>
        </p:txBody>
      </p:sp>
    </p:spTree>
    <p:extLst>
      <p:ext uri="{BB962C8B-B14F-4D97-AF65-F5344CB8AC3E}">
        <p14:creationId xmlns:p14="http://schemas.microsoft.com/office/powerpoint/2010/main" val="13980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8B21-A47C-90B3-C0E4-B78CB33B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2436564"/>
          </a:xfrm>
        </p:spPr>
        <p:txBody>
          <a:bodyPr/>
          <a:lstStyle/>
          <a:p>
            <a:pPr algn="ctr"/>
            <a:r>
              <a:rPr lang="en-US"/>
              <a:t>FY24 general Education budget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F7AAD-58A4-AD10-F5B0-4E7FE4C861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5590" y="5944394"/>
            <a:ext cx="17599651" cy="60401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/>
              <a:t> </a:t>
            </a:r>
            <a:r>
              <a:rPr lang="en-US" sz="4800" b="1"/>
              <a:t>September 2022 </a:t>
            </a:r>
            <a:r>
              <a:rPr lang="en-US" sz="4800"/>
              <a:t>– Requests submitted to Vice Presidents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/>
              <a:t> </a:t>
            </a:r>
            <a:r>
              <a:rPr lang="en-US" sz="4800" b="1"/>
              <a:t>September/October 2022 </a:t>
            </a:r>
            <a:r>
              <a:rPr lang="en-US" sz="4800"/>
              <a:t>– Requests reviewed by Vice   	Presidents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/>
              <a:t> </a:t>
            </a:r>
            <a:r>
              <a:rPr lang="en-US" sz="4800" b="1"/>
              <a:t>October 2022 </a:t>
            </a:r>
            <a:r>
              <a:rPr lang="en-US" sz="4800"/>
              <a:t>– Preliminary decisions shared with division 	leaders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/>
              <a:t> </a:t>
            </a:r>
            <a:r>
              <a:rPr lang="en-US" sz="4800" b="1"/>
              <a:t>July 2023 </a:t>
            </a:r>
            <a:r>
              <a:rPr lang="en-US" sz="4800"/>
              <a:t>– FY24 general education funding available</a:t>
            </a:r>
          </a:p>
          <a:p>
            <a:pPr marL="0" indent="0">
              <a:buNone/>
            </a:pP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5233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F015D-6CD3-E000-7A33-96FD20F5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10-year enrollment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F45D0-F6DC-B3FC-C1EA-07B6F7E40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" y="3932550"/>
            <a:ext cx="24384718" cy="88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FF1C-F091-2B91-DB65-C7A36F28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FY23 General Education Budget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89610-C145-A183-0A9C-F4906D964F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9547" y="7013038"/>
            <a:ext cx="17341606" cy="4161909"/>
          </a:xfrm>
        </p:spPr>
        <p:txBody>
          <a:bodyPr/>
          <a:lstStyle/>
          <a:p>
            <a:pPr marL="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 Category 2: President’s Office, DFA, and OIT – $569,000</a:t>
            </a:r>
          </a:p>
          <a:p>
            <a:pPr marL="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Categories 4 and 5: Academic Affairs - $1,431,000</a:t>
            </a:r>
            <a:endParaRPr lang="en-US" sz="4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Utility Operations: $700,000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015E2-23F8-B698-1782-63F80E28BDF3}"/>
              </a:ext>
            </a:extLst>
          </p:cNvPr>
          <p:cNvSpPr txBox="1"/>
          <p:nvPr/>
        </p:nvSpPr>
        <p:spPr>
          <a:xfrm>
            <a:off x="1292454" y="3903784"/>
            <a:ext cx="219895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enrollment growth, the University realized $2.7 million in increased revenue during 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FY22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This is new money that was distributed to divisions in FY23 based on overall budget size and operational obligations as follows: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48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FF1C-F091-2B91-DB65-C7A36F28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FY23 General Education Budget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89610-C145-A183-0A9C-F4906D964F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9547" y="7013038"/>
            <a:ext cx="17341606" cy="97257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480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015E2-23F8-B698-1782-63F80E28BDF3}"/>
              </a:ext>
            </a:extLst>
          </p:cNvPr>
          <p:cNvSpPr txBox="1"/>
          <p:nvPr/>
        </p:nvSpPr>
        <p:spPr>
          <a:xfrm>
            <a:off x="1292454" y="3903784"/>
            <a:ext cx="21989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 2</a:t>
            </a:r>
            <a:endParaRPr lang="en-US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A0CDBBF-143A-A8E8-7984-2E5810E94C3F}"/>
              </a:ext>
            </a:extLst>
          </p:cNvPr>
          <p:cNvSpPr txBox="1">
            <a:spLocks/>
          </p:cNvSpPr>
          <p:nvPr/>
        </p:nvSpPr>
        <p:spPr>
          <a:xfrm>
            <a:off x="4199547" y="7988250"/>
            <a:ext cx="17341606" cy="334245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457200" indent="-4572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Tx/>
              <a:buBlip>
                <a:blip r:embed="rId3"/>
              </a:buBlip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91440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marL="146304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210312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265176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6705767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998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229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460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800">
                <a:ea typeface="Times New Roman" panose="02020603050405020304" pitchFamily="18" charset="0"/>
              </a:rPr>
              <a:t>President’s Office – $140,000</a:t>
            </a:r>
          </a:p>
          <a:p>
            <a:pPr marL="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800">
                <a:ea typeface="Times New Roman" panose="02020603050405020304" pitchFamily="18" charset="0"/>
              </a:rPr>
              <a:t>DFA - $77,000</a:t>
            </a:r>
          </a:p>
          <a:p>
            <a:pPr marL="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800">
                <a:ea typeface="Times New Roman" panose="02020603050405020304" pitchFamily="18" charset="0"/>
              </a:rPr>
              <a:t>OIT - $352,000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8D2D3-64C6-B6D0-F439-C1B8784ADDDB}"/>
              </a:ext>
            </a:extLst>
          </p:cNvPr>
          <p:cNvSpPr txBox="1"/>
          <p:nvPr/>
        </p:nvSpPr>
        <p:spPr>
          <a:xfrm>
            <a:off x="1463040" y="5089079"/>
            <a:ext cx="199144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/>
              <a:t>Areas measured against targeted efficiency, or customer service, metric and </a:t>
            </a:r>
          </a:p>
          <a:p>
            <a:r>
              <a:rPr lang="en-US"/>
              <a:t>elimination of unnecessary one-to-one reporting relationships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/>
              <a:t>Strategic funding</a:t>
            </a:r>
          </a:p>
        </p:txBody>
      </p:sp>
    </p:spTree>
    <p:extLst>
      <p:ext uri="{BB962C8B-B14F-4D97-AF65-F5344CB8AC3E}">
        <p14:creationId xmlns:p14="http://schemas.microsoft.com/office/powerpoint/2010/main" val="14786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DBFACA-4AEC-02D4-4B35-0177F02A7284}"/>
              </a:ext>
            </a:extLst>
          </p:cNvPr>
          <p:cNvSpPr txBox="1"/>
          <p:nvPr/>
        </p:nvSpPr>
        <p:spPr>
          <a:xfrm rot="562882">
            <a:off x="19483103" y="10015168"/>
            <a:ext cx="4482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/>
                </a:solidFill>
              </a:rPr>
              <a:t>Total Provost Area</a:t>
            </a:r>
          </a:p>
          <a:p>
            <a:pPr algn="ctr"/>
            <a:r>
              <a:rPr lang="en-US" sz="5400" b="1" dirty="0">
                <a:solidFill>
                  <a:schemeClr val="accent4"/>
                </a:solidFill>
              </a:rPr>
              <a:t>$74.5M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20F5F3-17B1-EE4C-D95B-3D6B4C13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62" y="769058"/>
            <a:ext cx="16469444" cy="124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FF1C-F091-2B91-DB65-C7A36F28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FY23 General Education Budget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89610-C145-A183-0A9C-F4906D964F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9547" y="7013038"/>
            <a:ext cx="17341606" cy="97257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480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015E2-23F8-B698-1782-63F80E28BDF3}"/>
              </a:ext>
            </a:extLst>
          </p:cNvPr>
          <p:cNvSpPr txBox="1"/>
          <p:nvPr/>
        </p:nvSpPr>
        <p:spPr>
          <a:xfrm>
            <a:off x="1292454" y="3903784"/>
            <a:ext cx="21989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 4</a:t>
            </a:r>
            <a:endParaRPr lang="en-US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A0CDBBF-143A-A8E8-7984-2E5810E94C3F}"/>
              </a:ext>
            </a:extLst>
          </p:cNvPr>
          <p:cNvSpPr txBox="1">
            <a:spLocks/>
          </p:cNvSpPr>
          <p:nvPr/>
        </p:nvSpPr>
        <p:spPr>
          <a:xfrm>
            <a:off x="4062387" y="7311226"/>
            <a:ext cx="17341606" cy="9725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457200" indent="-4572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Tx/>
              <a:buBlip>
                <a:blip r:embed="rId3"/>
              </a:buBlip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91440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marL="146304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210312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265176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6705767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998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229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460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800">
                <a:ea typeface="Times New Roman" panose="02020603050405020304" pitchFamily="18" charset="0"/>
              </a:rPr>
              <a:t>Increases ranged from 1.8% – 16.1%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8D2D3-64C6-B6D0-F439-C1B8784ADDDB}"/>
              </a:ext>
            </a:extLst>
          </p:cNvPr>
          <p:cNvSpPr txBox="1"/>
          <p:nvPr/>
        </p:nvSpPr>
        <p:spPr>
          <a:xfrm>
            <a:off x="1463040" y="5089079"/>
            <a:ext cx="18635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 increase/decrease based on changes in overall enrollment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FF1C-F091-2B91-DB65-C7A36F28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454" y="2546039"/>
            <a:ext cx="21032788" cy="1218282"/>
          </a:xfrm>
        </p:spPr>
        <p:txBody>
          <a:bodyPr/>
          <a:lstStyle/>
          <a:p>
            <a:r>
              <a:rPr lang="en-US"/>
              <a:t>FY23 General Education Budget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89610-C145-A183-0A9C-F4906D964F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9547" y="7013038"/>
            <a:ext cx="17341606" cy="97257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480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015E2-23F8-B698-1782-63F80E28BDF3}"/>
              </a:ext>
            </a:extLst>
          </p:cNvPr>
          <p:cNvSpPr txBox="1"/>
          <p:nvPr/>
        </p:nvSpPr>
        <p:spPr>
          <a:xfrm>
            <a:off x="1292454" y="3903784"/>
            <a:ext cx="21989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 4</a:t>
            </a:r>
            <a:endParaRPr lang="en-US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896DE-0124-F701-2536-C3C4BA783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00" y="4930479"/>
            <a:ext cx="22442026" cy="86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FF1C-F091-2B91-DB65-C7A36F28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FY23 General Education Budget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89610-C145-A183-0A9C-F4906D964F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0903" y="5799697"/>
            <a:ext cx="17341606" cy="53604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Increases were driven by the metrics we developed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Metric performance resulted in three distinct groups with funding given out as follows: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4800" dirty="0">
                <a:cs typeface="Calibri" panose="020F0502020204030204" pitchFamily="34" charset="0"/>
              </a:rPr>
              <a:t>Group 1: increases of 5.9% - 7.3%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4800" dirty="0">
                <a:cs typeface="Calibri" panose="020F0502020204030204" pitchFamily="34" charset="0"/>
              </a:rPr>
              <a:t>Group 2: increases of 0% to 1.07%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4800" dirty="0">
                <a:cs typeface="Calibri" panose="020F0502020204030204" pitchFamily="34" charset="0"/>
              </a:rPr>
              <a:t>Group 3: no increases, budget remains flat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015E2-23F8-B698-1782-63F80E28BDF3}"/>
              </a:ext>
            </a:extLst>
          </p:cNvPr>
          <p:cNvSpPr txBox="1"/>
          <p:nvPr/>
        </p:nvSpPr>
        <p:spPr>
          <a:xfrm>
            <a:off x="1292454" y="3903784"/>
            <a:ext cx="21989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 5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53192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FF1C-F091-2B91-DB65-C7A36F28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FY23 General Education Budget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015E2-23F8-B698-1782-63F80E28BDF3}"/>
              </a:ext>
            </a:extLst>
          </p:cNvPr>
          <p:cNvSpPr txBox="1"/>
          <p:nvPr/>
        </p:nvSpPr>
        <p:spPr>
          <a:xfrm>
            <a:off x="1292454" y="3903784"/>
            <a:ext cx="21989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 5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77143-0197-D49B-1C89-2EB4B0800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453" y="5514365"/>
            <a:ext cx="22177527" cy="74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FF1C-F091-2B91-DB65-C7A36F28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FY24 General Education Budget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89610-C145-A183-0A9C-F4906D964F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8851" y="5514365"/>
            <a:ext cx="18295731" cy="60401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Adjustments from FY23 metrics to inform FY24 Academic Budgets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/>
              <a:t>Conferral targets: compare FY22 conferrals to previous 3-year average (FY19, FY20, FY21)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/>
              <a:t>Student Credit Hour (SCH) targets: compare FY22 SCH to previous 3-year average (FY19, FY20, FY21)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/>
              <a:t>Enrollment targets will stay the same unless re-negotiated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015E2-23F8-B698-1782-63F80E28BDF3}"/>
              </a:ext>
            </a:extLst>
          </p:cNvPr>
          <p:cNvSpPr txBox="1"/>
          <p:nvPr/>
        </p:nvSpPr>
        <p:spPr>
          <a:xfrm>
            <a:off x="1292454" y="3903784"/>
            <a:ext cx="21989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 5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9700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D121EC-0724-A30E-74A0-D6D687D4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model Categories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73E11-2D62-9756-41C5-EF1462145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Definitions and 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672DC-6CCD-338C-44D5-346A9DF949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5442" y="5796297"/>
            <a:ext cx="13772322" cy="4608185"/>
          </a:xfrm>
        </p:spPr>
        <p:txBody>
          <a:bodyPr/>
          <a:lstStyle/>
          <a:p>
            <a:r>
              <a:rPr lang="en-US" dirty="0"/>
              <a:t>Category 1: (ex. Advancement)</a:t>
            </a:r>
          </a:p>
          <a:p>
            <a:r>
              <a:rPr lang="en-US" dirty="0"/>
              <a:t>Category 2: (ex. Division of Finance and Administration)</a:t>
            </a:r>
          </a:p>
          <a:p>
            <a:r>
              <a:rPr lang="en-US" dirty="0"/>
              <a:t>Category 3: (ex. Utilities)</a:t>
            </a:r>
          </a:p>
          <a:p>
            <a:r>
              <a:rPr lang="en-US" dirty="0"/>
              <a:t>Category 4: (ex. Student Affairs)</a:t>
            </a:r>
          </a:p>
          <a:p>
            <a:r>
              <a:rPr lang="en-US" dirty="0"/>
              <a:t>Category 5: (ex. Colleges)</a:t>
            </a:r>
          </a:p>
        </p:txBody>
      </p:sp>
    </p:spTree>
    <p:extLst>
      <p:ext uri="{BB962C8B-B14F-4D97-AF65-F5344CB8AC3E}">
        <p14:creationId xmlns:p14="http://schemas.microsoft.com/office/powerpoint/2010/main" val="40160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FF1C-F091-2B91-DB65-C7A36F28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FY24 General Education Budget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7BB5E-770A-8777-79DB-9FDC95677E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7269" y="4344195"/>
            <a:ext cx="21467623" cy="2966710"/>
          </a:xfrm>
        </p:spPr>
        <p:txBody>
          <a:bodyPr/>
          <a:lstStyle/>
          <a:p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enrollment growth, the University realized at least $2.55M in increased revenue during 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FY23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This is new money will be distributed to divisions in FY24 based on overall budget size and operational obligations as follows: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CF2937-88C2-59F2-E487-2C873D86415C}"/>
              </a:ext>
            </a:extLst>
          </p:cNvPr>
          <p:cNvSpPr txBox="1">
            <a:spLocks/>
          </p:cNvSpPr>
          <p:nvPr/>
        </p:nvSpPr>
        <p:spPr>
          <a:xfrm>
            <a:off x="4199547" y="7013038"/>
            <a:ext cx="17341606" cy="2157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457200" indent="-4572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Tx/>
              <a:buBlip>
                <a:blip r:embed="rId3"/>
              </a:buBlip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91440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marL="146304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210312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265176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6705767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998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229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460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ea typeface="Times New Roman" panose="02020603050405020304" pitchFamily="18" charset="0"/>
              </a:rPr>
              <a:t> Category 2: $883,102</a:t>
            </a:r>
          </a:p>
          <a:p>
            <a:pPr marL="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ea typeface="Times New Roman" panose="02020603050405020304" pitchFamily="18" charset="0"/>
              </a:rPr>
              <a:t> Categories 4 and 5: $1,672,326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7A694-E6A0-C2BF-7990-DE2CEF4AD37F}"/>
              </a:ext>
            </a:extLst>
          </p:cNvPr>
          <p:cNvSpPr txBox="1"/>
          <p:nvPr/>
        </p:nvSpPr>
        <p:spPr>
          <a:xfrm>
            <a:off x="3329110" y="11470165"/>
            <a:ext cx="19082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Allocations within categories will be determined in November 2022.</a:t>
            </a:r>
          </a:p>
        </p:txBody>
      </p:sp>
    </p:spTree>
    <p:extLst>
      <p:ext uri="{BB962C8B-B14F-4D97-AF65-F5344CB8AC3E}">
        <p14:creationId xmlns:p14="http://schemas.microsoft.com/office/powerpoint/2010/main" val="22431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DFA0E6-6EB3-E0CA-A110-B7F9F51A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1" y="4986293"/>
            <a:ext cx="18218024" cy="1800493"/>
          </a:xfrm>
        </p:spPr>
        <p:txBody>
          <a:bodyPr/>
          <a:lstStyle/>
          <a:p>
            <a:pPr algn="ctr"/>
            <a:r>
              <a:rPr lang="en-US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519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72F0A2-B705-58EA-681A-9790AC646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297" y="1119594"/>
            <a:ext cx="17834635" cy="114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00C696-689D-4AD1-3222-498EB7D19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270" y="-1"/>
            <a:ext cx="15441724" cy="136739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8E75A-3379-DCFE-63E7-2827937BB401}"/>
              </a:ext>
            </a:extLst>
          </p:cNvPr>
          <p:cNvSpPr txBox="1"/>
          <p:nvPr/>
        </p:nvSpPr>
        <p:spPr>
          <a:xfrm rot="21171217">
            <a:off x="1649154" y="10281866"/>
            <a:ext cx="49489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>
                <a:solidFill>
                  <a:schemeClr val="accent4"/>
                </a:solidFill>
              </a:rPr>
              <a:t>Total Gen Ed</a:t>
            </a:r>
          </a:p>
          <a:p>
            <a:pPr algn="ctr"/>
            <a:r>
              <a:rPr lang="en-US" sz="7200" b="1">
                <a:solidFill>
                  <a:schemeClr val="accent4"/>
                </a:solidFill>
              </a:rPr>
              <a:t>$182.8M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C47EF-7725-F3AC-0A4A-97F3AAA88FC0}"/>
              </a:ext>
            </a:extLst>
          </p:cNvPr>
          <p:cNvSpPr txBox="1"/>
          <p:nvPr/>
        </p:nvSpPr>
        <p:spPr>
          <a:xfrm rot="545978">
            <a:off x="18904159" y="1906592"/>
            <a:ext cx="29985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accent4">
                    <a:lumMod val="50000"/>
                  </a:schemeClr>
                </a:solidFill>
              </a:rPr>
              <a:t>43% of</a:t>
            </a:r>
          </a:p>
          <a:p>
            <a:pPr algn="ctr"/>
            <a:r>
              <a:rPr lang="en-US" sz="5400" b="1">
                <a:solidFill>
                  <a:schemeClr val="accent4">
                    <a:lumMod val="50000"/>
                  </a:schemeClr>
                </a:solidFill>
              </a:rPr>
              <a:t>UI budget</a:t>
            </a:r>
          </a:p>
        </p:txBody>
      </p:sp>
    </p:spTree>
    <p:extLst>
      <p:ext uri="{BB962C8B-B14F-4D97-AF65-F5344CB8AC3E}">
        <p14:creationId xmlns:p14="http://schemas.microsoft.com/office/powerpoint/2010/main" val="37780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AFCE38-634D-A53B-9CB2-E940CCB49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505" y="0"/>
            <a:ext cx="16722578" cy="13717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DBFACA-4AEC-02D4-4B35-0177F02A7284}"/>
              </a:ext>
            </a:extLst>
          </p:cNvPr>
          <p:cNvSpPr txBox="1"/>
          <p:nvPr/>
        </p:nvSpPr>
        <p:spPr>
          <a:xfrm rot="562882">
            <a:off x="18496435" y="10074206"/>
            <a:ext cx="49489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4"/>
                </a:solidFill>
              </a:rPr>
              <a:t>Total Gen Ed</a:t>
            </a:r>
          </a:p>
          <a:p>
            <a:pPr algn="ctr"/>
            <a:r>
              <a:rPr lang="en-US" sz="7200" b="1" dirty="0">
                <a:solidFill>
                  <a:schemeClr val="accent4"/>
                </a:solidFill>
              </a:rPr>
              <a:t>$182.8M</a:t>
            </a:r>
          </a:p>
        </p:txBody>
      </p:sp>
    </p:spTree>
    <p:extLst>
      <p:ext uri="{BB962C8B-B14F-4D97-AF65-F5344CB8AC3E}">
        <p14:creationId xmlns:p14="http://schemas.microsoft.com/office/powerpoint/2010/main" val="258163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880377-B222-0AE7-CD39-7A2315BC8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78" y="0"/>
            <a:ext cx="14445034" cy="13717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DBFACA-4AEC-02D4-4B35-0177F02A7284}"/>
              </a:ext>
            </a:extLst>
          </p:cNvPr>
          <p:cNvSpPr txBox="1"/>
          <p:nvPr/>
        </p:nvSpPr>
        <p:spPr>
          <a:xfrm rot="562882">
            <a:off x="18496435" y="10074206"/>
            <a:ext cx="49489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>
                <a:solidFill>
                  <a:schemeClr val="accent4"/>
                </a:solidFill>
              </a:rPr>
              <a:t>Total Gen Ed</a:t>
            </a:r>
          </a:p>
          <a:p>
            <a:pPr algn="ctr"/>
            <a:r>
              <a:rPr lang="en-US" sz="7200" b="1">
                <a:solidFill>
                  <a:schemeClr val="accent4"/>
                </a:solidFill>
              </a:rPr>
              <a:t>$182.8M</a:t>
            </a:r>
          </a:p>
        </p:txBody>
      </p:sp>
    </p:spTree>
    <p:extLst>
      <p:ext uri="{BB962C8B-B14F-4D97-AF65-F5344CB8AC3E}">
        <p14:creationId xmlns:p14="http://schemas.microsoft.com/office/powerpoint/2010/main" val="20573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7DEE1-3FE0-EA3B-9ED5-4EB865548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94" y="0"/>
            <a:ext cx="21153289" cy="137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4426D7-F3DB-8751-4C2E-1EF244950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406" y="0"/>
            <a:ext cx="22416133" cy="137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BDAD6-DBCA-B09A-B5F0-712B91DD7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34" y="0"/>
            <a:ext cx="21699660" cy="137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32CA1603-E516-174A-9509-1E83DBDD4799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82B94B33-03D8-BC48-823C-868F08B6DAF8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E0B0EB35-83AB-4D44-913B-273BC395BCC6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6CAD7C4B-E846-4C4A-8F8F-9B9F2277FE71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D37345CA4EA4BBCC86FD6C88177E1" ma:contentTypeVersion="17" ma:contentTypeDescription="Create a new document." ma:contentTypeScope="" ma:versionID="42cdc7c739a7dabb2e5801211118b47a">
  <xsd:schema xmlns:xsd="http://www.w3.org/2001/XMLSchema" xmlns:xs="http://www.w3.org/2001/XMLSchema" xmlns:p="http://schemas.microsoft.com/office/2006/metadata/properties" xmlns:ns2="3f3d1b56-4f4a-4a0d-9d89-e9f977945a41" xmlns:ns3="c8371d18-9721-41eb-b2ce-0119418f5cc9" targetNamespace="http://schemas.microsoft.com/office/2006/metadata/properties" ma:root="true" ma:fieldsID="d3341aaff210e1c4597c16ba1ed9fadc" ns2:_="" ns3:_="">
    <xsd:import namespace="3f3d1b56-4f4a-4a0d-9d89-e9f977945a41"/>
    <xsd:import namespace="c8371d18-9721-41eb-b2ce-0119418f5c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d1b56-4f4a-4a0d-9d89-e9f977945a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46e4e4b-afc7-4c56-b8dd-d39c137a6916}" ma:internalName="TaxCatchAll" ma:showField="CatchAllData" ma:web="3f3d1b56-4f4a-4a0d-9d89-e9f977945a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71d18-9721-41eb-b2ce-0119418f5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924f0ff-682f-4b97-8273-0421c1f81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371d18-9721-41eb-b2ce-0119418f5cc9">
      <Terms xmlns="http://schemas.microsoft.com/office/infopath/2007/PartnerControls"/>
    </lcf76f155ced4ddcb4097134ff3c332f>
    <TaxCatchAll xmlns="3f3d1b56-4f4a-4a0d-9d89-e9f977945a41" xsi:nil="true"/>
  </documentManagement>
</p:properties>
</file>

<file path=customXml/itemProps1.xml><?xml version="1.0" encoding="utf-8"?>
<ds:datastoreItem xmlns:ds="http://schemas.openxmlformats.org/officeDocument/2006/customXml" ds:itemID="{77EA4434-5FC9-490C-A4C3-ABD7C5FA5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3d1b56-4f4a-4a0d-9d89-e9f977945a41"/>
    <ds:schemaRef ds:uri="c8371d18-9721-41eb-b2ce-0119418f5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9A5D8F-7837-4123-806E-E1B910A95F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8245CB-5A97-4206-8CF2-8AE15E36BE40}">
  <ds:schemaRefs>
    <ds:schemaRef ds:uri="http://schemas.microsoft.com/office/2006/metadata/properties"/>
    <ds:schemaRef ds:uri="http://schemas.microsoft.com/office/infopath/2007/PartnerControls"/>
    <ds:schemaRef ds:uri="c8371d18-9721-41eb-b2ce-0119418f5cc9"/>
    <ds:schemaRef ds:uri="3f3d1b56-4f4a-4a0d-9d89-e9f977945a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ui-template</Template>
  <TotalTime>358</TotalTime>
  <Words>553</Words>
  <Application>Microsoft Office PowerPoint</Application>
  <PresentationFormat>Custom</PresentationFormat>
  <Paragraphs>110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PowerPoint Presentation</vt:lpstr>
      <vt:lpstr>Hybrid model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FY24 general Education budget timeline</vt:lpstr>
      <vt:lpstr>10-year enrollment history</vt:lpstr>
      <vt:lpstr>FY23 General Education Budget</vt:lpstr>
      <vt:lpstr>FY23 General Education Budget</vt:lpstr>
      <vt:lpstr>PowerPoint Presentation</vt:lpstr>
      <vt:lpstr>FY23 General Education Budget</vt:lpstr>
      <vt:lpstr>FY23 General Education Budget</vt:lpstr>
      <vt:lpstr>FY23 General Education Budget</vt:lpstr>
      <vt:lpstr>FY23 General Education Budget</vt:lpstr>
      <vt:lpstr>FY24 General Education Budget</vt:lpstr>
      <vt:lpstr>FY24 General Education Budget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Salisbury, Kim (kims@uidaho.edu)</dc:creator>
  <cp:lastModifiedBy>Richards, Kenwyn (kenwynr@uidaho.edu)</cp:lastModifiedBy>
  <cp:revision>2</cp:revision>
  <cp:lastPrinted>2022-10-20T17:13:05Z</cp:lastPrinted>
  <dcterms:created xsi:type="dcterms:W3CDTF">2022-09-28T15:11:50Z</dcterms:created>
  <dcterms:modified xsi:type="dcterms:W3CDTF">2023-08-18T15:44:21Z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0x0101001CDD37345CA4EA4BBCC86FD6C88177E1</vt:lpwstr>
  </property>
  <property fmtid="{D5CDD505-2E9C-101B-9397-08002B2CF9AE}" pid="3" name="MediaServiceImageTags">
    <vt:lpwstr/>
  </property>
</Properties>
</file>