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4D4269F-BFFD-49DB-A29A-C52BBB2787C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E1EC9F2-8303-41EC-B2B2-AA3A9450A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61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 Meeting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and other subjects for the group.</a:t>
            </a:r>
          </a:p>
          <a:p>
            <a:r>
              <a:rPr lang="en-US" dirty="0" smtClean="0"/>
              <a:t>If time allows, a demonstration of the new web pages for  additional feed back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Thanks    See you April 4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7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225" y="-1795463"/>
            <a:ext cx="7829550" cy="1044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7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461962"/>
            <a:ext cx="7810500" cy="593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9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475" y="195262"/>
            <a:ext cx="6115050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32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75" y="776287"/>
            <a:ext cx="512445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84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UAT Testing Completed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Thank you for the time and information that each of you provided.</a:t>
            </a:r>
          </a:p>
          <a:p>
            <a:r>
              <a:rPr lang="en-US" dirty="0" smtClean="0"/>
              <a:t>Over all report was that the system will be good – just need time to become familiar with navigation.</a:t>
            </a:r>
          </a:p>
          <a:p>
            <a:endParaRPr lang="en-US" dirty="0"/>
          </a:p>
          <a:p>
            <a:r>
              <a:rPr lang="en-US" dirty="0" smtClean="0"/>
              <a:t>Next Step: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Warnings – Will be more defined before the last testing session in March.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Perdiem</a:t>
            </a:r>
            <a:r>
              <a:rPr lang="en-US" dirty="0" smtClean="0"/>
              <a:t> calculations still remain an issue that we are working through.</a:t>
            </a:r>
          </a:p>
          <a:p>
            <a:r>
              <a:rPr lang="en-US" dirty="0" smtClean="0"/>
              <a:t>Mileage is linked to Google map</a:t>
            </a:r>
          </a:p>
          <a:p>
            <a:r>
              <a:rPr lang="en-US" dirty="0" smtClean="0"/>
              <a:t>Routing of expenses were determined that more information from the Feeds need to be supplied to CR.</a:t>
            </a:r>
          </a:p>
          <a:p>
            <a:r>
              <a:rPr lang="en-US" dirty="0" smtClean="0"/>
              <a:t>Delegates -  more than 2 can be a delegate to complete claims.  However, only 1 approval delegate can be assigned at a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7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Card Changes to be aware of: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Travel Expenses will need to incurred on the cardholder’s purchasing card or the traveler needs to be on a reimbursable basis.  The ability to move expenses from one e-Wallet to another is not available with Chrome River.</a:t>
            </a:r>
          </a:p>
          <a:p>
            <a:r>
              <a:rPr lang="en-US" dirty="0" smtClean="0"/>
              <a:t>If you need to order cards for your area,  please allow enough time for the cardholder to complete and pass the Purchasing Card on-line Training.</a:t>
            </a:r>
          </a:p>
          <a:p>
            <a:r>
              <a:rPr lang="en-US" dirty="0" smtClean="0"/>
              <a:t>Please allow a min. of 10 days for the traveler to receive the purchasing card in the mail.</a:t>
            </a:r>
          </a:p>
          <a:p>
            <a:r>
              <a:rPr lang="en-US" dirty="0" smtClean="0"/>
              <a:t>Any expenses after we go live that are not placed on the cardholder’s pcard will be as a reimbursement only.</a:t>
            </a:r>
          </a:p>
          <a:p>
            <a:r>
              <a:rPr lang="en-US" dirty="0" smtClean="0"/>
              <a:t>Clean up is currently being done to remove all inactive </a:t>
            </a:r>
            <a:r>
              <a:rPr lang="en-US" dirty="0" err="1" smtClean="0"/>
              <a:t>pcards</a:t>
            </a:r>
            <a:r>
              <a:rPr lang="en-US" dirty="0" smtClean="0"/>
              <a:t> and to terminate cards for individuals who no longer are UI employees.  Only current employees are allowed a pcard, any exceptions will need to be approved prior to going live because of special handling in Chrome River.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7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Card Expense Reporting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April 1, 2019 there will no longer be the bi-weekly downloads for the Z documents or the purchasing card ledgers.  From that date forward the information will be included on Chrome River.</a:t>
            </a:r>
          </a:p>
          <a:p>
            <a:r>
              <a:rPr lang="en-US" dirty="0" smtClean="0"/>
              <a:t>During the transition period, we recommend that you reconcile no more than 1 time a week, your choice will be the schedule.  </a:t>
            </a:r>
          </a:p>
          <a:p>
            <a:r>
              <a:rPr lang="en-US" dirty="0" smtClean="0"/>
              <a:t>Remember all pcard expenses will now be routed through your Supervisor and the GL approvers – allow time for the approvals and processing time before it appears in Banner.</a:t>
            </a:r>
          </a:p>
          <a:p>
            <a:r>
              <a:rPr lang="en-US" dirty="0" smtClean="0"/>
              <a:t>Travel Expenses may be submitted within 15 days after they returned from the trip.</a:t>
            </a:r>
          </a:p>
          <a:p>
            <a:r>
              <a:rPr lang="en-US" dirty="0" smtClean="0"/>
              <a:t>You can mix pcard and reimbursements on the same claims.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4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Blanket Travel Pre-Approvals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They will be allowed with restrictions;</a:t>
            </a:r>
          </a:p>
          <a:p>
            <a:r>
              <a:rPr lang="en-US" dirty="0" smtClean="0"/>
              <a:t>During the transition period, we will allow them to be quarterly or for 3 month periods.</a:t>
            </a:r>
          </a:p>
          <a:p>
            <a:r>
              <a:rPr lang="en-US" dirty="0" smtClean="0"/>
              <a:t>The Blanket would be for IN STATE travel only – or the state of your work location.</a:t>
            </a:r>
          </a:p>
          <a:p>
            <a:r>
              <a:rPr lang="en-US" dirty="0" smtClean="0"/>
              <a:t>In the next phase of Chrome River we will be encumbering the pre-approvals, at that time the time frame will be reduced to monthly as a better business practice for NSF management.</a:t>
            </a:r>
          </a:p>
          <a:p>
            <a:r>
              <a:rPr lang="en-US" dirty="0" smtClean="0"/>
              <a:t>Car Rental on Blanket Pre-Approvals – is difficult for the insurance adjustors and Risk Management in claim settlements.  The blanket travel authorizations, do not provide specific trip information on the date of the accident compared to a per trip authorization.</a:t>
            </a:r>
          </a:p>
          <a:p>
            <a:r>
              <a:rPr lang="en-US" dirty="0" smtClean="0"/>
              <a:t>A warning will be established in Chrome River for time periods outside of the pre-approval policies.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0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Travel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Situation one:</a:t>
            </a:r>
          </a:p>
          <a:p>
            <a:r>
              <a:rPr lang="en-US" dirty="0" smtClean="0"/>
              <a:t>UI Employee that Is traveling with a group of students or team travel.</a:t>
            </a:r>
          </a:p>
          <a:p>
            <a:r>
              <a:rPr lang="en-US" dirty="0" smtClean="0"/>
              <a:t>The Pre-approval will be for the UI Employee and all expenses will be posted to their pcard, travel advance or reimbursement.  No Claims to each individual student or group member.</a:t>
            </a:r>
          </a:p>
          <a:p>
            <a:r>
              <a:rPr lang="en-US" dirty="0" smtClean="0"/>
              <a:t>All expense codes are travel related.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Situation two:</a:t>
            </a:r>
          </a:p>
          <a:p>
            <a:r>
              <a:rPr lang="en-US" dirty="0" smtClean="0"/>
              <a:t>Several UI employees are attending the same conference.</a:t>
            </a:r>
          </a:p>
          <a:p>
            <a:r>
              <a:rPr lang="en-US" dirty="0" smtClean="0"/>
              <a:t>1.  Preferred method would be for each employee to have their own pre-authorization and expense claims.</a:t>
            </a:r>
          </a:p>
          <a:p>
            <a:r>
              <a:rPr lang="en-US" dirty="0" smtClean="0"/>
              <a:t>2.  If they are all on one pre-authorization, only one name can be listed on the pre-authorization and all expenses will need to be posted on the individual’s purchasing card or reimbursement – not the best practice.</a:t>
            </a:r>
          </a:p>
          <a:p>
            <a:r>
              <a:rPr lang="en-US" dirty="0" smtClean="0"/>
              <a:t>All expenses codes are travel related.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00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Images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document images for the Travel Expenses and Non Travel Expenses will be stored in Chrome River and will not be available in Stellent.</a:t>
            </a:r>
          </a:p>
          <a:p>
            <a:r>
              <a:rPr lang="en-US" dirty="0" smtClean="0"/>
              <a:t>Images available for viewing attached to each expense during approvals and for review after the report has been completed.</a:t>
            </a:r>
          </a:p>
          <a:p>
            <a:r>
              <a:rPr lang="en-US" dirty="0" smtClean="0"/>
              <a:t>Analytical review of expenses and images will be available for Internal Audit and other areas needed for compliance review.</a:t>
            </a:r>
          </a:p>
          <a:p>
            <a:r>
              <a:rPr lang="en-US" dirty="0" smtClean="0"/>
              <a:t>In the future, further investigation to determine how to transfer the images to Stellent.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23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Sessions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Pre- Going Live</a:t>
            </a:r>
          </a:p>
          <a:p>
            <a:r>
              <a:rPr lang="en-US" dirty="0" smtClean="0"/>
              <a:t>April 4</a:t>
            </a:r>
            <a:r>
              <a:rPr lang="en-US" baseline="30000" dirty="0" smtClean="0"/>
              <a:t>th</a:t>
            </a:r>
            <a:r>
              <a:rPr lang="en-US" dirty="0" smtClean="0"/>
              <a:t> – Open Fig Meeting for Chrome River training </a:t>
            </a:r>
          </a:p>
          <a:p>
            <a:r>
              <a:rPr lang="en-US" dirty="0" smtClean="0"/>
              <a:t>April 12</a:t>
            </a:r>
            <a:r>
              <a:rPr lang="en-US" baseline="30000" dirty="0" smtClean="0"/>
              <a:t>th</a:t>
            </a:r>
            <a:r>
              <a:rPr lang="en-US" dirty="0" smtClean="0"/>
              <a:t> – Zoom cast for off campus locations and other areas who were not able to attend the April 4</a:t>
            </a:r>
            <a:r>
              <a:rPr lang="en-US" baseline="30000" dirty="0" smtClean="0"/>
              <a:t>th</a:t>
            </a:r>
            <a:r>
              <a:rPr lang="en-US" dirty="0" smtClean="0"/>
              <a:t> training.</a:t>
            </a:r>
          </a:p>
          <a:p>
            <a:endParaRPr lang="en-US" dirty="0"/>
          </a:p>
          <a:p>
            <a:r>
              <a:rPr lang="en-US" dirty="0" smtClean="0"/>
              <a:t>CHROME RIVER PROVIDES:</a:t>
            </a:r>
            <a:br>
              <a:rPr lang="en-US" dirty="0" smtClean="0"/>
            </a:br>
            <a:r>
              <a:rPr lang="en-US" dirty="0" smtClean="0"/>
              <a:t>Brief training sessions located on the home page of the Chrome River Software.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After G0-Live</a:t>
            </a:r>
          </a:p>
          <a:p>
            <a:r>
              <a:rPr lang="en-US" dirty="0" smtClean="0"/>
              <a:t>2 Open hands on sessions</a:t>
            </a:r>
            <a:br>
              <a:rPr lang="en-US" dirty="0" smtClean="0"/>
            </a:br>
            <a:r>
              <a:rPr lang="en-US" dirty="0" smtClean="0"/>
              <a:t>April 15</a:t>
            </a:r>
            <a:r>
              <a:rPr lang="en-US" baseline="30000" dirty="0" smtClean="0"/>
              <a:t>th</a:t>
            </a:r>
            <a:r>
              <a:rPr lang="en-US" dirty="0" smtClean="0"/>
              <a:t> 8:30 to 10:00</a:t>
            </a:r>
            <a:br>
              <a:rPr lang="en-US" dirty="0" smtClean="0"/>
            </a:br>
            <a:r>
              <a:rPr lang="en-US" dirty="0" smtClean="0"/>
              <a:t>April 18</a:t>
            </a:r>
            <a:r>
              <a:rPr lang="en-US" baseline="30000" dirty="0" smtClean="0"/>
              <a:t>th</a:t>
            </a:r>
            <a:r>
              <a:rPr lang="en-US" dirty="0" smtClean="0"/>
              <a:t> 3:30 to 5:00</a:t>
            </a:r>
          </a:p>
          <a:p>
            <a:r>
              <a:rPr lang="en-US" dirty="0" smtClean="0"/>
              <a:t>After that, scheduled training as requested </a:t>
            </a:r>
          </a:p>
          <a:p>
            <a:r>
              <a:rPr lang="en-US" dirty="0" smtClean="0"/>
              <a:t>April 24</a:t>
            </a:r>
            <a:r>
              <a:rPr lang="en-US" baseline="30000" dirty="0" smtClean="0"/>
              <a:t>th</a:t>
            </a:r>
            <a:r>
              <a:rPr lang="en-US" dirty="0" smtClean="0"/>
              <a:t>  Q &amp; A support for Chrome River included in the CUIBO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2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Expense Code Discussion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 Groves – Asset Accounting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4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104</TotalTime>
  <Words>858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Quotable</vt:lpstr>
      <vt:lpstr>Fig Meeting </vt:lpstr>
      <vt:lpstr>UAT Testing Completed</vt:lpstr>
      <vt:lpstr>Purchasing Card Changes to be aware of:</vt:lpstr>
      <vt:lpstr>Purchasing Card Expense Reporting</vt:lpstr>
      <vt:lpstr>Blanket Travel Pre-Approvals</vt:lpstr>
      <vt:lpstr>Group Travel</vt:lpstr>
      <vt:lpstr>Document Images</vt:lpstr>
      <vt:lpstr>Training Sessions</vt:lpstr>
      <vt:lpstr>Expense Code Discussion</vt:lpstr>
      <vt:lpstr>Q &amp; A</vt:lpstr>
      <vt:lpstr>PowerPoint Presentation</vt:lpstr>
      <vt:lpstr>PowerPoint Presentation</vt:lpstr>
      <vt:lpstr>PowerPoint Presentation</vt:lpstr>
      <vt:lpstr>PowerPoint Presentation</vt:lpstr>
    </vt:vector>
  </TitlesOfParts>
  <Company>University of Idaho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 Meeting</dc:title>
  <dc:creator>Keeney, Linda (lkeeney@uidaho.edu)</dc:creator>
  <cp:lastModifiedBy>Keeney, Linda (lkeeney@uidaho.edu)</cp:lastModifiedBy>
  <cp:revision>10</cp:revision>
  <cp:lastPrinted>2019-02-28T17:19:23Z</cp:lastPrinted>
  <dcterms:created xsi:type="dcterms:W3CDTF">2019-02-28T15:52:31Z</dcterms:created>
  <dcterms:modified xsi:type="dcterms:W3CDTF">2019-02-28T17:36:52Z</dcterms:modified>
</cp:coreProperties>
</file>