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2" r:id="rId17"/>
    <p:sldId id="276" r:id="rId18"/>
    <p:sldId id="274" r:id="rId19"/>
    <p:sldId id="275"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1" d="100"/>
          <a:sy n="81" d="100"/>
        </p:scale>
        <p:origin x="108"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AAB7F-ECA0-47C1-AD56-3FBCFFB530B2}" type="datetimeFigureOut">
              <a:rPr lang="en-US" smtClean="0"/>
              <a:t>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2503D-1C4B-4768-958D-EC4AD434E2DD}" type="slidenum">
              <a:rPr lang="en-US" smtClean="0"/>
              <a:t>‹#›</a:t>
            </a:fld>
            <a:endParaRPr lang="en-US" dirty="0"/>
          </a:p>
        </p:txBody>
      </p:sp>
    </p:spTree>
    <p:extLst>
      <p:ext uri="{BB962C8B-B14F-4D97-AF65-F5344CB8AC3E}">
        <p14:creationId xmlns:p14="http://schemas.microsoft.com/office/powerpoint/2010/main" val="33029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96ED5B8-3BC1-4FCF-B78D-5C2F87894E9C}" type="slidenum">
              <a:rPr lang="en-US" smtClean="0"/>
              <a:t>3</a:t>
            </a:fld>
            <a:endParaRPr lang="en-US" dirty="0"/>
          </a:p>
        </p:txBody>
      </p:sp>
    </p:spTree>
    <p:extLst>
      <p:ext uri="{BB962C8B-B14F-4D97-AF65-F5344CB8AC3E}">
        <p14:creationId xmlns:p14="http://schemas.microsoft.com/office/powerpoint/2010/main" val="1756782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12</a:t>
            </a:fld>
            <a:endParaRPr lang="en-US" dirty="0"/>
          </a:p>
        </p:txBody>
      </p:sp>
    </p:spTree>
    <p:extLst>
      <p:ext uri="{BB962C8B-B14F-4D97-AF65-F5344CB8AC3E}">
        <p14:creationId xmlns:p14="http://schemas.microsoft.com/office/powerpoint/2010/main" val="203075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13</a:t>
            </a:fld>
            <a:endParaRPr lang="en-US" dirty="0"/>
          </a:p>
        </p:txBody>
      </p:sp>
    </p:spTree>
    <p:extLst>
      <p:ext uri="{BB962C8B-B14F-4D97-AF65-F5344CB8AC3E}">
        <p14:creationId xmlns:p14="http://schemas.microsoft.com/office/powerpoint/2010/main" val="267649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4</a:t>
            </a:fld>
            <a:endParaRPr lang="en-US" dirty="0"/>
          </a:p>
        </p:txBody>
      </p:sp>
    </p:spTree>
    <p:extLst>
      <p:ext uri="{BB962C8B-B14F-4D97-AF65-F5344CB8AC3E}">
        <p14:creationId xmlns:p14="http://schemas.microsoft.com/office/powerpoint/2010/main" val="88054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5</a:t>
            </a:fld>
            <a:endParaRPr lang="en-US" dirty="0"/>
          </a:p>
        </p:txBody>
      </p:sp>
    </p:spTree>
    <p:extLst>
      <p:ext uri="{BB962C8B-B14F-4D97-AF65-F5344CB8AC3E}">
        <p14:creationId xmlns:p14="http://schemas.microsoft.com/office/powerpoint/2010/main" val="346150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6</a:t>
            </a:fld>
            <a:endParaRPr lang="en-US" dirty="0"/>
          </a:p>
        </p:txBody>
      </p:sp>
    </p:spTree>
    <p:extLst>
      <p:ext uri="{BB962C8B-B14F-4D97-AF65-F5344CB8AC3E}">
        <p14:creationId xmlns:p14="http://schemas.microsoft.com/office/powerpoint/2010/main" val="140977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7</a:t>
            </a:fld>
            <a:endParaRPr lang="en-US" dirty="0"/>
          </a:p>
        </p:txBody>
      </p:sp>
    </p:spTree>
    <p:extLst>
      <p:ext uri="{BB962C8B-B14F-4D97-AF65-F5344CB8AC3E}">
        <p14:creationId xmlns:p14="http://schemas.microsoft.com/office/powerpoint/2010/main" val="395620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8</a:t>
            </a:fld>
            <a:endParaRPr lang="en-US" dirty="0"/>
          </a:p>
        </p:txBody>
      </p:sp>
    </p:spTree>
    <p:extLst>
      <p:ext uri="{BB962C8B-B14F-4D97-AF65-F5344CB8AC3E}">
        <p14:creationId xmlns:p14="http://schemas.microsoft.com/office/powerpoint/2010/main" val="316189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9</a:t>
            </a:fld>
            <a:endParaRPr lang="en-US" dirty="0"/>
          </a:p>
        </p:txBody>
      </p:sp>
    </p:spTree>
    <p:extLst>
      <p:ext uri="{BB962C8B-B14F-4D97-AF65-F5344CB8AC3E}">
        <p14:creationId xmlns:p14="http://schemas.microsoft.com/office/powerpoint/2010/main" val="107712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10</a:t>
            </a:fld>
            <a:endParaRPr lang="en-US" dirty="0"/>
          </a:p>
        </p:txBody>
      </p:sp>
    </p:spTree>
    <p:extLst>
      <p:ext uri="{BB962C8B-B14F-4D97-AF65-F5344CB8AC3E}">
        <p14:creationId xmlns:p14="http://schemas.microsoft.com/office/powerpoint/2010/main" val="90282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ED5B8-3BC1-4FCF-B78D-5C2F87894E9C}" type="slidenum">
              <a:rPr lang="en-US" smtClean="0"/>
              <a:t>11</a:t>
            </a:fld>
            <a:endParaRPr lang="en-US" dirty="0"/>
          </a:p>
        </p:txBody>
      </p:sp>
    </p:spTree>
    <p:extLst>
      <p:ext uri="{BB962C8B-B14F-4D97-AF65-F5344CB8AC3E}">
        <p14:creationId xmlns:p14="http://schemas.microsoft.com/office/powerpoint/2010/main" val="310278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2/7/2019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2/7/2019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2/7/2019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2/7/2019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2/7/2019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risk@uidaho.edu" TargetMode="External"/><Relationship Id="rId5" Type="http://schemas.openxmlformats.org/officeDocument/2006/relationships/hyperlink" Target="http://www.uidaho.edu/infrastructure/pss/risk-management/volunteers"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cctrec@uidaho.edu" TargetMode="External"/><Relationship Id="rId2" Type="http://schemas.openxmlformats.org/officeDocument/2006/relationships/hyperlink" Target="mailto:payroll@uidaho.edu" TargetMode="External"/><Relationship Id="rId1" Type="http://schemas.openxmlformats.org/officeDocument/2006/relationships/slideLayout" Target="../slideLayouts/slideLayout2.xml"/><Relationship Id="rId4" Type="http://schemas.openxmlformats.org/officeDocument/2006/relationships/hyperlink" Target="mailto:lkeeney@uidaho.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Fig Meeting</a:t>
            </a:r>
            <a:endParaRPr lang="en-US" dirty="0"/>
          </a:p>
        </p:txBody>
      </p:sp>
      <p:sp>
        <p:nvSpPr>
          <p:cNvPr id="3" name="Subtitle 2"/>
          <p:cNvSpPr>
            <a:spLocks noGrp="1"/>
          </p:cNvSpPr>
          <p:nvPr>
            <p:ph type="subTitle" idx="1"/>
          </p:nvPr>
        </p:nvSpPr>
        <p:spPr/>
        <p:txBody>
          <a:bodyPr/>
          <a:lstStyle/>
          <a:p>
            <a:r>
              <a:rPr lang="en-US" dirty="0" smtClean="0"/>
              <a:t>January 24, 2019</a:t>
            </a:r>
            <a:endParaRPr lang="en-US" dirty="0"/>
          </a:p>
        </p:txBody>
      </p:sp>
    </p:spTree>
    <p:extLst>
      <p:ext uri="{BB962C8B-B14F-4D97-AF65-F5344CB8AC3E}">
        <p14:creationId xmlns:p14="http://schemas.microsoft.com/office/powerpoint/2010/main" val="154492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Qualification Checklist</a:t>
            </a:r>
            <a:endParaRPr lang="en-US" dirty="0"/>
          </a:p>
        </p:txBody>
      </p:sp>
      <p:sp>
        <p:nvSpPr>
          <p:cNvPr id="3" name="Content Placeholder 2"/>
          <p:cNvSpPr>
            <a:spLocks noGrp="1"/>
          </p:cNvSpPr>
          <p:nvPr>
            <p:ph idx="1"/>
          </p:nvPr>
        </p:nvSpPr>
        <p:spPr>
          <a:xfrm>
            <a:off x="2152650" y="1408671"/>
            <a:ext cx="7886700" cy="4768292"/>
          </a:xfrm>
        </p:spPr>
        <p:txBody>
          <a:bodyPr>
            <a:normAutofit fontScale="55000" lnSpcReduction="20000"/>
          </a:bodyPr>
          <a:lstStyle/>
          <a:p>
            <a:pPr marL="0" indent="0">
              <a:buNone/>
            </a:pPr>
            <a:r>
              <a:rPr lang="en-US" sz="3300" dirty="0"/>
              <a:t>If NO REFERRALS to address, print the Volunteer Qualification Checklist certification for Dean or Director’s signature.  This is your certification record for this volunteer.  </a:t>
            </a:r>
          </a:p>
          <a:p>
            <a:pPr marL="0" indent="0">
              <a:buNone/>
            </a:pPr>
            <a:r>
              <a:rPr lang="en-US" sz="2300" dirty="0"/>
              <a:t> </a:t>
            </a:r>
          </a:p>
          <a:p>
            <a:pPr marL="0" indent="0">
              <a:buNone/>
            </a:pPr>
            <a:r>
              <a:rPr lang="en-US" sz="3300" dirty="0"/>
              <a:t>If there are REFERRALS, print the Volunteer Qualification Checklist and contact the unit(s) based on referral message.  </a:t>
            </a:r>
          </a:p>
          <a:p>
            <a:pPr marL="0" indent="0">
              <a:buNone/>
            </a:pPr>
            <a:r>
              <a:rPr lang="en-US" sz="3300" dirty="0"/>
              <a:t>If the referring unit(s) authorizes and approves the specifically referred item, print their approval and retain with Volunteer Qualification Checklist.   Documentation is ready for Dean or Director’s signature as certification on the Volunteer Qualification Checklist for this volunteer. </a:t>
            </a:r>
          </a:p>
          <a:p>
            <a:pPr marL="0" indent="0">
              <a:buNone/>
            </a:pPr>
            <a:r>
              <a:rPr lang="en-US" sz="2300" dirty="0"/>
              <a:t> </a:t>
            </a:r>
          </a:p>
          <a:p>
            <a:pPr marL="0" indent="0">
              <a:buNone/>
            </a:pPr>
            <a:r>
              <a:rPr lang="en-US" sz="3300" dirty="0"/>
              <a:t>Referral items that are not resolved with the referring unit will prohibit the use of the volunteer. </a:t>
            </a:r>
          </a:p>
          <a:p>
            <a:pPr marL="0" indent="0">
              <a:buNone/>
            </a:pPr>
            <a:r>
              <a:rPr lang="en-US" sz="2300" dirty="0"/>
              <a:t> </a:t>
            </a:r>
          </a:p>
          <a:p>
            <a:pPr marL="0" indent="0">
              <a:buNone/>
            </a:pPr>
            <a:r>
              <a:rPr lang="en-US" sz="3300" dirty="0"/>
              <a:t>If requester received a notice, "Stop here.  Volunteer does not qualify.", the service that the department would like the volunteer to participate in is not eligible for volunteer service. </a:t>
            </a:r>
          </a:p>
          <a:p>
            <a:pPr marL="0" indent="0">
              <a:buNone/>
            </a:pPr>
            <a:endParaRPr lang="en-US" dirty="0"/>
          </a:p>
        </p:txBody>
      </p:sp>
      <p:pic>
        <p:nvPicPr>
          <p:cNvPr id="4" name="Picture 3"/>
          <p:cNvPicPr>
            <a:picLocks/>
          </p:cNvPicPr>
          <p:nvPr/>
        </p:nvPicPr>
        <p:blipFill>
          <a:blip r:embed="rId3"/>
          <a:stretch>
            <a:fillRect/>
          </a:stretch>
        </p:blipFill>
        <p:spPr>
          <a:xfrm>
            <a:off x="1524000" y="5869459"/>
            <a:ext cx="9144000" cy="1005840"/>
          </a:xfrm>
          <a:prstGeom prst="rect">
            <a:avLst/>
          </a:prstGeom>
        </p:spPr>
      </p:pic>
    </p:spTree>
    <p:extLst>
      <p:ext uri="{BB962C8B-B14F-4D97-AF65-F5344CB8AC3E}">
        <p14:creationId xmlns:p14="http://schemas.microsoft.com/office/powerpoint/2010/main" val="39571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for Volunteers Form</a:t>
            </a:r>
          </a:p>
        </p:txBody>
      </p:sp>
      <p:sp>
        <p:nvSpPr>
          <p:cNvPr id="3" name="Content Placeholder 2"/>
          <p:cNvSpPr>
            <a:spLocks noGrp="1"/>
          </p:cNvSpPr>
          <p:nvPr>
            <p:ph idx="1"/>
          </p:nvPr>
        </p:nvSpPr>
        <p:spPr>
          <a:xfrm>
            <a:off x="2152650" y="2471352"/>
            <a:ext cx="7886700" cy="2977979"/>
          </a:xfrm>
        </p:spPr>
        <p:txBody>
          <a:bodyPr/>
          <a:lstStyle/>
          <a:p>
            <a:pPr marL="0" indent="0">
              <a:buNone/>
            </a:pPr>
            <a:r>
              <a:rPr lang="en-US" dirty="0" smtClean="0"/>
              <a:t>The </a:t>
            </a:r>
            <a:r>
              <a:rPr lang="en-US" dirty="0"/>
              <a:t>“information” form is designed to give volunteers important information about volunteering at UI. </a:t>
            </a:r>
            <a:endParaRPr lang="en-US" dirty="0" smtClean="0"/>
          </a:p>
          <a:p>
            <a:pPr marL="0" indent="0">
              <a:buNone/>
            </a:pPr>
            <a:r>
              <a:rPr lang="en-US" dirty="0" smtClean="0"/>
              <a:t>After </a:t>
            </a:r>
            <a:r>
              <a:rPr lang="en-US" dirty="0"/>
              <a:t>reading the sheet, the volunteer is asked to sign the form to indicate the volunteer has received the information and is an eligible volunteer. </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1524001" y="5852074"/>
            <a:ext cx="9144793" cy="1005927"/>
          </a:xfrm>
          <a:prstGeom prst="rect">
            <a:avLst/>
          </a:prstGeom>
        </p:spPr>
      </p:pic>
    </p:spTree>
    <p:extLst>
      <p:ext uri="{BB962C8B-B14F-4D97-AF65-F5344CB8AC3E}">
        <p14:creationId xmlns:p14="http://schemas.microsoft.com/office/powerpoint/2010/main" val="1534634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1" y="5724046"/>
            <a:ext cx="9144793" cy="1133954"/>
          </a:xfrm>
          <a:prstGeom prst="rect">
            <a:avLst/>
          </a:prstGeom>
        </p:spPr>
      </p:pic>
      <p:pic>
        <p:nvPicPr>
          <p:cNvPr id="4" name="Picture 3"/>
          <p:cNvPicPr>
            <a:picLocks noChangeAspect="1"/>
          </p:cNvPicPr>
          <p:nvPr/>
        </p:nvPicPr>
        <p:blipFill>
          <a:blip r:embed="rId4"/>
          <a:stretch>
            <a:fillRect/>
          </a:stretch>
        </p:blipFill>
        <p:spPr>
          <a:xfrm>
            <a:off x="6324600" y="3428522"/>
            <a:ext cx="3714750" cy="2295525"/>
          </a:xfrm>
          <a:prstGeom prst="rect">
            <a:avLst/>
          </a:prstGeom>
        </p:spPr>
      </p:pic>
      <p:sp>
        <p:nvSpPr>
          <p:cNvPr id="2" name="Title 1"/>
          <p:cNvSpPr>
            <a:spLocks noGrp="1"/>
          </p:cNvSpPr>
          <p:nvPr>
            <p:ph type="title"/>
          </p:nvPr>
        </p:nvSpPr>
        <p:spPr/>
        <p:txBody>
          <a:bodyPr/>
          <a:lstStyle/>
          <a:p>
            <a:pPr algn="ctr"/>
            <a:r>
              <a:rPr lang="en-US" dirty="0" smtClean="0"/>
              <a:t>Oh, man!  Let’s Get Started</a:t>
            </a:r>
            <a:endParaRPr lang="en-US" dirty="0"/>
          </a:p>
        </p:txBody>
      </p:sp>
      <p:sp>
        <p:nvSpPr>
          <p:cNvPr id="3" name="Content Placeholder 2"/>
          <p:cNvSpPr>
            <a:spLocks noGrp="1"/>
          </p:cNvSpPr>
          <p:nvPr>
            <p:ph idx="1"/>
          </p:nvPr>
        </p:nvSpPr>
        <p:spPr>
          <a:xfrm>
            <a:off x="2152650" y="1825625"/>
            <a:ext cx="8078229" cy="4351338"/>
          </a:xfrm>
        </p:spPr>
        <p:txBody>
          <a:bodyPr/>
          <a:lstStyle/>
          <a:p>
            <a:pPr marL="0" indent="0">
              <a:buNone/>
            </a:pPr>
            <a:r>
              <a:rPr lang="en-US" dirty="0" smtClean="0"/>
              <a:t>The standards and forms are found on the Risk Management and Insurance web page, under Volunteers or </a:t>
            </a:r>
            <a:r>
              <a:rPr lang="en-US" dirty="0" smtClean="0">
                <a:hlinkClick r:id="rId5"/>
              </a:rPr>
              <a:t>www.uidaho.edu/infrastructure/pss/risk-management/volunteers</a:t>
            </a:r>
            <a:endParaRPr lang="en-US" dirty="0" smtClean="0"/>
          </a:p>
          <a:p>
            <a:pPr marL="0" indent="0">
              <a:buNone/>
            </a:pPr>
            <a:endParaRPr lang="en-US" dirty="0"/>
          </a:p>
        </p:txBody>
      </p:sp>
      <p:sp>
        <p:nvSpPr>
          <p:cNvPr id="6" name="TextBox 5"/>
          <p:cNvSpPr txBox="1"/>
          <p:nvPr/>
        </p:nvSpPr>
        <p:spPr>
          <a:xfrm>
            <a:off x="2055341" y="4053017"/>
            <a:ext cx="4077731" cy="1323439"/>
          </a:xfrm>
          <a:prstGeom prst="rect">
            <a:avLst/>
          </a:prstGeom>
          <a:noFill/>
        </p:spPr>
        <p:txBody>
          <a:bodyPr wrap="square" rtlCol="0">
            <a:spAutoFit/>
          </a:bodyPr>
          <a:lstStyle/>
          <a:p>
            <a:pPr algn="ctr"/>
            <a:r>
              <a:rPr lang="en-US" sz="2000" b="1" dirty="0"/>
              <a:t>Questions?  </a:t>
            </a:r>
          </a:p>
          <a:p>
            <a:r>
              <a:rPr lang="en-US" sz="2000" dirty="0"/>
              <a:t>Visit </a:t>
            </a:r>
            <a:r>
              <a:rPr lang="en-US" sz="2000" b="1" dirty="0"/>
              <a:t>Risk’s website </a:t>
            </a:r>
          </a:p>
          <a:p>
            <a:r>
              <a:rPr lang="en-US" sz="2000" dirty="0"/>
              <a:t>Email </a:t>
            </a:r>
            <a:r>
              <a:rPr lang="en-US" sz="2000" b="1" dirty="0">
                <a:hlinkClick r:id="rId6"/>
              </a:rPr>
              <a:t>risk@uidaho.edu</a:t>
            </a:r>
            <a:r>
              <a:rPr lang="en-US" sz="2000" dirty="0"/>
              <a:t>  </a:t>
            </a:r>
          </a:p>
          <a:p>
            <a:r>
              <a:rPr lang="en-US" sz="2000" dirty="0"/>
              <a:t>Call </a:t>
            </a:r>
            <a:r>
              <a:rPr lang="en-US" sz="2000" b="1" dirty="0"/>
              <a:t>885-7177</a:t>
            </a:r>
          </a:p>
        </p:txBody>
      </p:sp>
    </p:spTree>
    <p:extLst>
      <p:ext uri="{BB962C8B-B14F-4D97-AF65-F5344CB8AC3E}">
        <p14:creationId xmlns:p14="http://schemas.microsoft.com/office/powerpoint/2010/main" val="20844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700209" y="1"/>
            <a:ext cx="6855683" cy="6866565"/>
          </a:xfrm>
          <a:prstGeom prst="rect">
            <a:avLst/>
          </a:prstGeom>
        </p:spPr>
      </p:pic>
    </p:spTree>
    <p:extLst>
      <p:ext uri="{BB962C8B-B14F-4D97-AF65-F5344CB8AC3E}">
        <p14:creationId xmlns:p14="http://schemas.microsoft.com/office/powerpoint/2010/main" val="2286943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Facilities USE Agreement,  </a:t>
            </a:r>
            <a:br>
              <a:rPr lang="en-US" dirty="0" smtClean="0"/>
            </a:br>
            <a:r>
              <a:rPr lang="en-US" dirty="0" smtClean="0"/>
              <a:t>Youth Service Programs</a:t>
            </a:r>
            <a:br>
              <a:rPr lang="en-US" dirty="0" smtClean="0"/>
            </a:br>
            <a:r>
              <a:rPr lang="en-US" dirty="0"/>
              <a:t/>
            </a:r>
            <a:br>
              <a:rPr lang="en-US" dirty="0"/>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Mack DeYoung and Nancy Spink</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061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152" y="190005"/>
            <a:ext cx="10640291" cy="6543303"/>
          </a:xfrm>
          <a:prstGeom prst="rect">
            <a:avLst/>
          </a:prstGeom>
        </p:spPr>
      </p:pic>
    </p:spTree>
    <p:extLst>
      <p:ext uri="{BB962C8B-B14F-4D97-AF65-F5344CB8AC3E}">
        <p14:creationId xmlns:p14="http://schemas.microsoft.com/office/powerpoint/2010/main" val="2790926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Travel Web Page Design</a:t>
            </a:r>
          </a:p>
        </p:txBody>
      </p:sp>
      <p:sp>
        <p:nvSpPr>
          <p:cNvPr id="3" name="Content Placeholder 2"/>
          <p:cNvSpPr>
            <a:spLocks noGrp="1"/>
          </p:cNvSpPr>
          <p:nvPr>
            <p:ph idx="1"/>
          </p:nvPr>
        </p:nvSpPr>
        <p:spPr/>
        <p:txBody>
          <a:bodyPr/>
          <a:lstStyle/>
          <a:p>
            <a:r>
              <a:rPr lang="en-US" b="1" u="sng" dirty="0"/>
              <a:t>Cash Advances</a:t>
            </a:r>
          </a:p>
          <a:p>
            <a:pPr lvl="0"/>
            <a:r>
              <a:rPr lang="en-US" dirty="0"/>
              <a:t>A travel cash advance may only be requested on the Pre-Approval Report prior to submitting for approval.  Be sure to allow time for approval, check printing/direct/direct depositing to be completed prior to the departure date of the trip. ******</a:t>
            </a:r>
          </a:p>
          <a:p>
            <a:pPr lvl="0"/>
            <a:r>
              <a:rPr lang="en-US" dirty="0"/>
              <a:t>A Travel advance can be requested as far out as 60 days prior to departure.  If expense are incurred more than 60 days before the scheduled trip, an expense report can be created if receipts are provided.  Only one advance request per trip.</a:t>
            </a:r>
          </a:p>
          <a:p>
            <a:pPr lvl="0"/>
            <a:r>
              <a:rPr lang="en-US" dirty="0"/>
              <a:t>When Expense are not covered by a purchasing card, 90% of the estimated expense can be advanced.</a:t>
            </a:r>
          </a:p>
          <a:p>
            <a:endParaRPr lang="en-US" dirty="0"/>
          </a:p>
        </p:txBody>
      </p:sp>
    </p:spTree>
    <p:extLst>
      <p:ext uri="{BB962C8B-B14F-4D97-AF65-F5344CB8AC3E}">
        <p14:creationId xmlns:p14="http://schemas.microsoft.com/office/powerpoint/2010/main" val="3740840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Form Will I be using in Chrome </a:t>
            </a:r>
            <a:r>
              <a:rPr lang="en-US" dirty="0" smtClean="0"/>
              <a:t>River</a:t>
            </a:r>
            <a:endParaRPr lang="en-US" dirty="0"/>
          </a:p>
        </p:txBody>
      </p:sp>
      <p:sp>
        <p:nvSpPr>
          <p:cNvPr id="3" name="Text Placeholder 2"/>
          <p:cNvSpPr>
            <a:spLocks noGrp="1"/>
          </p:cNvSpPr>
          <p:nvPr>
            <p:ph type="body" idx="1"/>
          </p:nvPr>
        </p:nvSpPr>
        <p:spPr>
          <a:xfrm>
            <a:off x="1257300" y="1974148"/>
            <a:ext cx="4800600" cy="1083498"/>
          </a:xfrm>
        </p:spPr>
        <p:txBody>
          <a:bodyPr/>
          <a:lstStyle/>
          <a:p>
            <a:pPr algn="ctr"/>
            <a:endParaRPr lang="en-US" dirty="0" smtClean="0"/>
          </a:p>
          <a:p>
            <a:pPr algn="ctr"/>
            <a:r>
              <a:rPr lang="en-US" dirty="0" smtClean="0"/>
              <a:t>Employee Travel Report</a:t>
            </a:r>
          </a:p>
          <a:p>
            <a:pPr algn="ctr"/>
            <a:r>
              <a:rPr lang="en-US" dirty="0" smtClean="0"/>
              <a:t>Or</a:t>
            </a:r>
          </a:p>
          <a:p>
            <a:pPr algn="ctr"/>
            <a:r>
              <a:rPr lang="en-US" dirty="0" smtClean="0"/>
              <a:t>Non Travel Expense Report	</a:t>
            </a:r>
            <a:endParaRPr lang="en-US" dirty="0"/>
          </a:p>
        </p:txBody>
      </p:sp>
      <p:sp>
        <p:nvSpPr>
          <p:cNvPr id="4" name="Content Placeholder 3"/>
          <p:cNvSpPr>
            <a:spLocks noGrp="1"/>
          </p:cNvSpPr>
          <p:nvPr>
            <p:ph sz="half" idx="2"/>
          </p:nvPr>
        </p:nvSpPr>
        <p:spPr>
          <a:xfrm>
            <a:off x="1257300" y="3157277"/>
            <a:ext cx="4800600" cy="3147729"/>
          </a:xfrm>
        </p:spPr>
        <p:txBody>
          <a:bodyPr/>
          <a:lstStyle/>
          <a:p>
            <a:r>
              <a:rPr lang="en-US" dirty="0" smtClean="0"/>
              <a:t>All Employee Travel Reports – both for Reimbursements and Purchasing Cards</a:t>
            </a:r>
          </a:p>
          <a:p>
            <a:r>
              <a:rPr lang="en-US" dirty="0" smtClean="0"/>
              <a:t>All Employee Reimbursements for Out of Pocket Expenses.</a:t>
            </a:r>
          </a:p>
          <a:p>
            <a:r>
              <a:rPr lang="en-US" dirty="0" smtClean="0"/>
              <a:t>Non Employee Purchasing Card Expenses</a:t>
            </a:r>
          </a:p>
          <a:p>
            <a:r>
              <a:rPr lang="en-US" dirty="0" smtClean="0"/>
              <a:t>Purchasing Card Transactions – known now as the “Z documents”</a:t>
            </a:r>
            <a:endParaRPr lang="en-US" dirty="0"/>
          </a:p>
        </p:txBody>
      </p:sp>
      <p:sp>
        <p:nvSpPr>
          <p:cNvPr id="5" name="Text Placeholder 4"/>
          <p:cNvSpPr>
            <a:spLocks noGrp="1"/>
          </p:cNvSpPr>
          <p:nvPr>
            <p:ph type="body" sz="quarter" idx="3"/>
          </p:nvPr>
        </p:nvSpPr>
        <p:spPr/>
        <p:txBody>
          <a:bodyPr/>
          <a:lstStyle/>
          <a:p>
            <a:r>
              <a:rPr lang="en-US" dirty="0" smtClean="0"/>
              <a:t>Claim Voucher Process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Non Employee Payments and Reimbursements.</a:t>
            </a:r>
          </a:p>
          <a:p>
            <a:r>
              <a:rPr lang="en-US" dirty="0" smtClean="0"/>
              <a:t>Students other than GA, RA &amp; TA’s</a:t>
            </a:r>
          </a:p>
          <a:p>
            <a:r>
              <a:rPr lang="en-US" dirty="0" smtClean="0"/>
              <a:t>Affiliate </a:t>
            </a:r>
            <a:r>
              <a:rPr lang="en-US" dirty="0" smtClean="0"/>
              <a:t>Faculty or Staff</a:t>
            </a:r>
          </a:p>
          <a:p>
            <a:r>
              <a:rPr lang="en-US" dirty="0" smtClean="0"/>
              <a:t>Independent Contractors</a:t>
            </a:r>
          </a:p>
          <a:p>
            <a:r>
              <a:rPr lang="en-US" dirty="0" smtClean="0"/>
              <a:t>Service Agreements</a:t>
            </a:r>
          </a:p>
          <a:p>
            <a:endParaRPr lang="en-US" dirty="0"/>
          </a:p>
          <a:p>
            <a:r>
              <a:rPr lang="en-US" b="1" dirty="0" smtClean="0"/>
              <a:t>New Employee Moving </a:t>
            </a:r>
            <a:r>
              <a:rPr lang="en-US" dirty="0" smtClean="0"/>
              <a:t>– Will continue using the Moving Program.</a:t>
            </a:r>
            <a:endParaRPr lang="en-US" dirty="0"/>
          </a:p>
        </p:txBody>
      </p:sp>
    </p:spTree>
    <p:extLst>
      <p:ext uri="{BB962C8B-B14F-4D97-AF65-F5344CB8AC3E}">
        <p14:creationId xmlns:p14="http://schemas.microsoft.com/office/powerpoint/2010/main" val="3785308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Wording on Forms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USBANK Application</a:t>
            </a:r>
          </a:p>
          <a:p>
            <a:r>
              <a:rPr lang="en-US" dirty="0"/>
              <a:t>Employee Applicant requests that he/she be issued a U.S. Bank Commercial Card. Employee Applicant understands that this card is to be used for business charges only and agrees to be bound by the U.S. Bank Cardholder Agreement and the State of Idaho for all charges incurred by the use of the card or the related account. </a:t>
            </a:r>
          </a:p>
          <a:p>
            <a:r>
              <a:rPr lang="en-US" dirty="0"/>
              <a:t> </a:t>
            </a:r>
          </a:p>
          <a:p>
            <a:r>
              <a:rPr lang="en-US" sz="3100" b="1" u="sng" dirty="0"/>
              <a:t>As the cardholder, the employee is responsible for the expenses placed on the purchasing card and understands that use for personal expenses whether combines with business or intentionally misusing the purchasing card violates the purchasing card polices and may carry legal consequences to the employee.</a:t>
            </a:r>
          </a:p>
          <a:p>
            <a:r>
              <a:rPr lang="en-US" sz="3100" b="1" u="sng" dirty="0"/>
              <a:t> </a:t>
            </a:r>
          </a:p>
          <a:p>
            <a:r>
              <a:rPr lang="en-US" u="sng" dirty="0"/>
              <a:t>	</a:t>
            </a:r>
            <a:r>
              <a:rPr lang="en-US" dirty="0"/>
              <a:t>	</a:t>
            </a:r>
            <a:r>
              <a:rPr lang="en-US" u="sng" dirty="0"/>
              <a:t>	</a:t>
            </a:r>
            <a:r>
              <a:rPr lang="en-US" dirty="0"/>
              <a:t>		</a:t>
            </a:r>
          </a:p>
          <a:p>
            <a:r>
              <a:rPr lang="en-US" dirty="0"/>
              <a:t>Employee Applicant Signature		Date		</a:t>
            </a:r>
          </a:p>
          <a:p>
            <a:endParaRPr lang="en-US" dirty="0"/>
          </a:p>
        </p:txBody>
      </p:sp>
    </p:spTree>
    <p:extLst>
      <p:ext uri="{BB962C8B-B14F-4D97-AF65-F5344CB8AC3E}">
        <p14:creationId xmlns:p14="http://schemas.microsoft.com/office/powerpoint/2010/main" val="502868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Wording on Forms</a:t>
            </a:r>
            <a:endParaRPr lang="en-US" dirty="0"/>
          </a:p>
        </p:txBody>
      </p:sp>
      <p:sp>
        <p:nvSpPr>
          <p:cNvPr id="3" name="Content Placeholder 2"/>
          <p:cNvSpPr>
            <a:spLocks noGrp="1"/>
          </p:cNvSpPr>
          <p:nvPr>
            <p:ph idx="1"/>
          </p:nvPr>
        </p:nvSpPr>
        <p:spPr/>
        <p:txBody>
          <a:bodyPr/>
          <a:lstStyle/>
          <a:p>
            <a:r>
              <a:rPr lang="en-US" dirty="0" smtClean="0"/>
              <a:t>Cash Advance Request – Warning when submitting request.</a:t>
            </a:r>
          </a:p>
          <a:p>
            <a:endParaRPr lang="en-US" dirty="0"/>
          </a:p>
          <a:p>
            <a:r>
              <a:rPr lang="en-US" dirty="0" smtClean="0"/>
              <a:t>"</a:t>
            </a:r>
            <a:r>
              <a:rPr lang="en-US" sz="3200" dirty="0"/>
              <a:t>By requesting a cash advance, I authorize withholding from my pay in the future for any amounts due to the University</a:t>
            </a:r>
            <a:r>
              <a:rPr lang="en-US" sz="3200" dirty="0" smtClean="0"/>
              <a:t>."</a:t>
            </a:r>
            <a:endParaRPr lang="en-US" sz="3200" dirty="0"/>
          </a:p>
        </p:txBody>
      </p:sp>
    </p:spTree>
    <p:extLst>
      <p:ext uri="{BB962C8B-B14F-4D97-AF65-F5344CB8AC3E}">
        <p14:creationId xmlns:p14="http://schemas.microsoft.com/office/powerpoint/2010/main" val="1321038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Training</a:t>
            </a:r>
            <a:endParaRPr lang="en-US" dirty="0"/>
          </a:p>
        </p:txBody>
      </p:sp>
      <p:sp>
        <p:nvSpPr>
          <p:cNvPr id="3" name="Content Placeholder 2"/>
          <p:cNvSpPr>
            <a:spLocks noGrp="1"/>
          </p:cNvSpPr>
          <p:nvPr>
            <p:ph idx="1"/>
          </p:nvPr>
        </p:nvSpPr>
        <p:spPr/>
        <p:txBody>
          <a:bodyPr/>
          <a:lstStyle/>
          <a:p>
            <a:r>
              <a:rPr lang="en-US" dirty="0" smtClean="0"/>
              <a:t>We’re Searching for Volunteers – Carrie Salonen</a:t>
            </a:r>
          </a:p>
          <a:p>
            <a:r>
              <a:rPr lang="en-US" dirty="0" smtClean="0"/>
              <a:t>Risk Management</a:t>
            </a:r>
            <a:endParaRPr lang="en-US" dirty="0"/>
          </a:p>
        </p:txBody>
      </p:sp>
    </p:spTree>
    <p:extLst>
      <p:ext uri="{BB962C8B-B14F-4D97-AF65-F5344CB8AC3E}">
        <p14:creationId xmlns:p14="http://schemas.microsoft.com/office/powerpoint/2010/main" val="395003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Advances</a:t>
            </a:r>
            <a:endParaRPr lang="en-US" dirty="0"/>
          </a:p>
        </p:txBody>
      </p:sp>
      <p:sp>
        <p:nvSpPr>
          <p:cNvPr id="3" name="Content Placeholder 2"/>
          <p:cNvSpPr>
            <a:spLocks noGrp="1"/>
          </p:cNvSpPr>
          <p:nvPr>
            <p:ph idx="1"/>
          </p:nvPr>
        </p:nvSpPr>
        <p:spPr>
          <a:xfrm>
            <a:off x="1251678" y="1567543"/>
            <a:ext cx="10178322" cy="4815840"/>
          </a:xfrm>
        </p:spPr>
        <p:txBody>
          <a:bodyPr/>
          <a:lstStyle/>
          <a:p>
            <a:r>
              <a:rPr lang="en-US" dirty="0" smtClean="0"/>
              <a:t>Travel Advances </a:t>
            </a:r>
            <a:r>
              <a:rPr lang="en-US" b="1" u="sng" dirty="0" smtClean="0"/>
              <a:t>WILL NOT </a:t>
            </a:r>
            <a:r>
              <a:rPr lang="en-US" dirty="0" smtClean="0"/>
              <a:t>be placed on the Personal Accounts through Student Accounts.</a:t>
            </a:r>
          </a:p>
          <a:p>
            <a:r>
              <a:rPr lang="en-US" dirty="0" smtClean="0"/>
              <a:t>The Advance will reside in the E-Wallet of Chrome River</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Only the amount of the advance that is greater than the expenses will be moved to the Personal Accounts for repayment or possible Payroll deductions.</a:t>
            </a:r>
            <a:endParaRPr lang="en-US" dirty="0"/>
          </a:p>
        </p:txBody>
      </p:sp>
      <p:pic>
        <p:nvPicPr>
          <p:cNvPr id="4" name="Picture 3"/>
          <p:cNvPicPr>
            <a:picLocks noChangeAspect="1"/>
          </p:cNvPicPr>
          <p:nvPr/>
        </p:nvPicPr>
        <p:blipFill>
          <a:blip r:embed="rId2"/>
          <a:stretch>
            <a:fillRect/>
          </a:stretch>
        </p:blipFill>
        <p:spPr>
          <a:xfrm>
            <a:off x="2114550" y="2586446"/>
            <a:ext cx="7962900" cy="2055222"/>
          </a:xfrm>
          <a:prstGeom prst="rect">
            <a:avLst/>
          </a:prstGeom>
        </p:spPr>
      </p:pic>
    </p:spTree>
    <p:extLst>
      <p:ext uri="{BB962C8B-B14F-4D97-AF65-F5344CB8AC3E}">
        <p14:creationId xmlns:p14="http://schemas.microsoft.com/office/powerpoint/2010/main" val="1236019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Forms – Who do you Contact</a:t>
            </a:r>
            <a:endParaRPr lang="en-US" dirty="0"/>
          </a:p>
        </p:txBody>
      </p:sp>
      <p:sp>
        <p:nvSpPr>
          <p:cNvPr id="3" name="Content Placeholder 2"/>
          <p:cNvSpPr>
            <a:spLocks noGrp="1"/>
          </p:cNvSpPr>
          <p:nvPr>
            <p:ph idx="1"/>
          </p:nvPr>
        </p:nvSpPr>
        <p:spPr/>
        <p:txBody>
          <a:bodyPr/>
          <a:lstStyle/>
          <a:p>
            <a:r>
              <a:rPr lang="en-US" dirty="0" smtClean="0"/>
              <a:t>Employee W2’s and 1042’s -  Payroll Services   208-885-3868  or </a:t>
            </a:r>
            <a:r>
              <a:rPr lang="en-US" dirty="0" smtClean="0">
                <a:hlinkClick r:id="rId2"/>
              </a:rPr>
              <a:t>payroll@uidaho.edu</a:t>
            </a:r>
            <a:endParaRPr lang="en-US" dirty="0" smtClean="0"/>
          </a:p>
          <a:p>
            <a:r>
              <a:rPr lang="en-US" dirty="0" smtClean="0"/>
              <a:t>Student 1098T information – Student Accounts  208-885-6539    or deloras</a:t>
            </a:r>
            <a:r>
              <a:rPr lang="en-US" dirty="0" smtClean="0">
                <a:hlinkClick r:id="rId3"/>
              </a:rPr>
              <a:t>@uidaho.edu</a:t>
            </a:r>
            <a:endParaRPr lang="en-US" dirty="0" smtClean="0"/>
          </a:p>
          <a:p>
            <a:r>
              <a:rPr lang="en-US" dirty="0" smtClean="0"/>
              <a:t>Non Employee 1099 </a:t>
            </a:r>
            <a:r>
              <a:rPr lang="en-US" dirty="0" smtClean="0"/>
              <a:t>Misc. </a:t>
            </a:r>
            <a:r>
              <a:rPr lang="en-US" dirty="0" smtClean="0"/>
              <a:t>– Accounts Payable  208-885-5379   or </a:t>
            </a:r>
            <a:r>
              <a:rPr lang="en-US" dirty="0" smtClean="0">
                <a:hlinkClick r:id="rId4"/>
              </a:rPr>
              <a:t>lkeeney@uidaho.edu</a:t>
            </a:r>
            <a:endParaRPr lang="en-US" dirty="0" smtClean="0"/>
          </a:p>
          <a:p>
            <a:endParaRPr lang="en-US" dirty="0"/>
          </a:p>
          <a:p>
            <a:r>
              <a:rPr lang="en-US" dirty="0" smtClean="0"/>
              <a:t>Please ask them to provide their Vandal Identification Number and a Phone Number that we can contact them – if we are not available.</a:t>
            </a:r>
          </a:p>
          <a:p>
            <a:r>
              <a:rPr lang="en-US" dirty="0" smtClean="0"/>
              <a:t>Remember Tax Information should be handled as confidential information.</a:t>
            </a:r>
            <a:endParaRPr lang="en-US" dirty="0"/>
          </a:p>
        </p:txBody>
      </p:sp>
    </p:spTree>
    <p:extLst>
      <p:ext uri="{BB962C8B-B14F-4D97-AF65-F5344CB8AC3E}">
        <p14:creationId xmlns:p14="http://schemas.microsoft.com/office/powerpoint/2010/main" val="2601499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99411" y="670608"/>
            <a:ext cx="7428024" cy="483042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6584" y="5963630"/>
            <a:ext cx="2286000" cy="621574"/>
          </a:xfrm>
          <a:prstGeom prst="rect">
            <a:avLst/>
          </a:prstGeom>
        </p:spPr>
      </p:pic>
    </p:spTree>
    <p:extLst>
      <p:ext uri="{BB962C8B-B14F-4D97-AF65-F5344CB8AC3E}">
        <p14:creationId xmlns:p14="http://schemas.microsoft.com/office/powerpoint/2010/main" val="1346568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Volunteer Opportunities </a:t>
            </a:r>
            <a:endParaRPr lang="en-US" dirty="0"/>
          </a:p>
        </p:txBody>
      </p:sp>
      <p:sp>
        <p:nvSpPr>
          <p:cNvPr id="3" name="Content Placeholder 2"/>
          <p:cNvSpPr>
            <a:spLocks noGrp="1"/>
          </p:cNvSpPr>
          <p:nvPr>
            <p:ph idx="1"/>
          </p:nvPr>
        </p:nvSpPr>
        <p:spPr>
          <a:xfrm>
            <a:off x="2337470" y="1388493"/>
            <a:ext cx="7517060" cy="607182"/>
          </a:xfrm>
        </p:spPr>
        <p:txBody>
          <a:bodyPr>
            <a:normAutofit fontScale="55000" lnSpcReduction="20000"/>
          </a:bodyPr>
          <a:lstStyle/>
          <a:p>
            <a:pPr marL="0" indent="0" algn="ctr">
              <a:buNone/>
            </a:pPr>
            <a:r>
              <a:rPr lang="en-US" sz="6000" dirty="0"/>
              <a:t>=</a:t>
            </a:r>
            <a:endParaRPr lang="en-US" dirty="0"/>
          </a:p>
        </p:txBody>
      </p:sp>
      <p:sp>
        <p:nvSpPr>
          <p:cNvPr id="4" name="TextBox 3"/>
          <p:cNvSpPr txBox="1"/>
          <p:nvPr/>
        </p:nvSpPr>
        <p:spPr>
          <a:xfrm>
            <a:off x="4154844" y="1864193"/>
            <a:ext cx="4035104" cy="461665"/>
          </a:xfrm>
          <a:prstGeom prst="rect">
            <a:avLst/>
          </a:prstGeom>
          <a:noFill/>
        </p:spPr>
        <p:txBody>
          <a:bodyPr wrap="square" rtlCol="0">
            <a:spAutoFit/>
          </a:bodyPr>
          <a:lstStyle/>
          <a:p>
            <a:r>
              <a:rPr lang="en-US" sz="2400" dirty="0"/>
              <a:t>Department Responsibilities</a:t>
            </a:r>
          </a:p>
        </p:txBody>
      </p:sp>
      <p:sp>
        <p:nvSpPr>
          <p:cNvPr id="8" name="TextBox 7"/>
          <p:cNvSpPr txBox="1"/>
          <p:nvPr/>
        </p:nvSpPr>
        <p:spPr>
          <a:xfrm rot="19015068">
            <a:off x="1408607" y="3719343"/>
            <a:ext cx="3557392" cy="646331"/>
          </a:xfrm>
          <a:prstGeom prst="rect">
            <a:avLst/>
          </a:prstGeom>
          <a:solidFill>
            <a:schemeClr val="bg1">
              <a:alpha val="0"/>
            </a:schemeClr>
          </a:solidFill>
        </p:spPr>
        <p:txBody>
          <a:bodyPr wrap="square" rtlCol="0">
            <a:spAutoFit/>
          </a:bodyPr>
          <a:lstStyle/>
          <a:p>
            <a:r>
              <a:rPr lang="en-US" dirty="0">
                <a:solidFill>
                  <a:schemeClr val="accent4">
                    <a:lumMod val="75000"/>
                  </a:schemeClr>
                </a:solidFill>
              </a:rPr>
              <a:t>Comply with Federal Fair Labor Standards</a:t>
            </a:r>
          </a:p>
        </p:txBody>
      </p:sp>
      <p:sp>
        <p:nvSpPr>
          <p:cNvPr id="10" name="TextBox 9"/>
          <p:cNvSpPr txBox="1"/>
          <p:nvPr/>
        </p:nvSpPr>
        <p:spPr>
          <a:xfrm rot="2797926">
            <a:off x="6122175" y="3977195"/>
            <a:ext cx="3031298" cy="646331"/>
          </a:xfrm>
          <a:prstGeom prst="rect">
            <a:avLst/>
          </a:prstGeom>
          <a:solidFill>
            <a:schemeClr val="bg1">
              <a:alpha val="0"/>
            </a:schemeClr>
          </a:solidFill>
        </p:spPr>
        <p:txBody>
          <a:bodyPr wrap="square" rtlCol="0">
            <a:spAutoFit/>
          </a:bodyPr>
          <a:lstStyle/>
          <a:p>
            <a:r>
              <a:rPr lang="en-US" dirty="0">
                <a:solidFill>
                  <a:srgbClr val="92D050"/>
                </a:solidFill>
              </a:rPr>
              <a:t>Volunteer’s services offered freely and without coercion</a:t>
            </a:r>
          </a:p>
        </p:txBody>
      </p:sp>
      <p:sp>
        <p:nvSpPr>
          <p:cNvPr id="11" name="TextBox 10"/>
          <p:cNvSpPr txBox="1"/>
          <p:nvPr/>
        </p:nvSpPr>
        <p:spPr>
          <a:xfrm rot="1041265">
            <a:off x="8313108" y="4047013"/>
            <a:ext cx="1726243" cy="369332"/>
          </a:xfrm>
          <a:prstGeom prst="rect">
            <a:avLst/>
          </a:prstGeom>
          <a:solidFill>
            <a:schemeClr val="bg1">
              <a:alpha val="0"/>
            </a:schemeClr>
          </a:solidFill>
        </p:spPr>
        <p:txBody>
          <a:bodyPr wrap="square" rtlCol="0">
            <a:spAutoFit/>
          </a:bodyPr>
          <a:lstStyle/>
          <a:p>
            <a:r>
              <a:rPr lang="en-US" dirty="0">
                <a:solidFill>
                  <a:srgbClr val="CC6600"/>
                </a:solidFill>
              </a:rPr>
              <a:t>Compensation?</a:t>
            </a:r>
          </a:p>
        </p:txBody>
      </p:sp>
      <p:sp>
        <p:nvSpPr>
          <p:cNvPr id="12" name="TextBox 11"/>
          <p:cNvSpPr txBox="1"/>
          <p:nvPr/>
        </p:nvSpPr>
        <p:spPr>
          <a:xfrm rot="19383544">
            <a:off x="5227936" y="3719343"/>
            <a:ext cx="1516774" cy="646331"/>
          </a:xfrm>
          <a:prstGeom prst="rect">
            <a:avLst/>
          </a:prstGeom>
          <a:solidFill>
            <a:schemeClr val="bg1">
              <a:alpha val="0"/>
            </a:schemeClr>
          </a:solidFill>
        </p:spPr>
        <p:txBody>
          <a:bodyPr wrap="square" rtlCol="0">
            <a:spAutoFit/>
          </a:bodyPr>
          <a:lstStyle/>
          <a:p>
            <a:r>
              <a:rPr lang="en-US" dirty="0">
                <a:solidFill>
                  <a:srgbClr val="00B0F0"/>
                </a:solidFill>
              </a:rPr>
              <a:t>Payment of Expenses?</a:t>
            </a:r>
          </a:p>
        </p:txBody>
      </p:sp>
      <p:sp>
        <p:nvSpPr>
          <p:cNvPr id="13" name="TextBox 12"/>
          <p:cNvSpPr txBox="1"/>
          <p:nvPr/>
        </p:nvSpPr>
        <p:spPr>
          <a:xfrm rot="1664898">
            <a:off x="6453632" y="5751951"/>
            <a:ext cx="1540702" cy="646331"/>
          </a:xfrm>
          <a:prstGeom prst="rect">
            <a:avLst/>
          </a:prstGeom>
          <a:solidFill>
            <a:schemeClr val="bg1">
              <a:alpha val="0"/>
            </a:schemeClr>
          </a:solidFill>
        </p:spPr>
        <p:txBody>
          <a:bodyPr wrap="square" rtlCol="0">
            <a:spAutoFit/>
          </a:bodyPr>
          <a:lstStyle/>
          <a:p>
            <a:r>
              <a:rPr lang="en-US" dirty="0">
                <a:solidFill>
                  <a:srgbClr val="0070C0"/>
                </a:solidFill>
              </a:rPr>
              <a:t>Minor as a volunteer?</a:t>
            </a:r>
          </a:p>
        </p:txBody>
      </p:sp>
      <p:sp>
        <p:nvSpPr>
          <p:cNvPr id="14" name="TextBox 13"/>
          <p:cNvSpPr txBox="1"/>
          <p:nvPr/>
        </p:nvSpPr>
        <p:spPr>
          <a:xfrm rot="1782821">
            <a:off x="8387820" y="3056510"/>
            <a:ext cx="1377863" cy="923330"/>
          </a:xfrm>
          <a:prstGeom prst="rect">
            <a:avLst/>
          </a:prstGeom>
          <a:solidFill>
            <a:schemeClr val="bg1">
              <a:alpha val="0"/>
            </a:schemeClr>
          </a:solidFill>
        </p:spPr>
        <p:txBody>
          <a:bodyPr wrap="square" rtlCol="0">
            <a:spAutoFit/>
          </a:bodyPr>
          <a:lstStyle/>
          <a:p>
            <a:r>
              <a:rPr lang="en-US" dirty="0">
                <a:solidFill>
                  <a:srgbClr val="FF00FF"/>
                </a:solidFill>
              </a:rPr>
              <a:t>Volunteer working with minors</a:t>
            </a:r>
          </a:p>
        </p:txBody>
      </p:sp>
      <p:sp>
        <p:nvSpPr>
          <p:cNvPr id="15" name="TextBox 14"/>
          <p:cNvSpPr txBox="1"/>
          <p:nvPr/>
        </p:nvSpPr>
        <p:spPr>
          <a:xfrm rot="2336335">
            <a:off x="4319712" y="4839581"/>
            <a:ext cx="2157939" cy="646331"/>
          </a:xfrm>
          <a:prstGeom prst="rect">
            <a:avLst/>
          </a:prstGeom>
          <a:solidFill>
            <a:schemeClr val="bg1">
              <a:alpha val="0"/>
            </a:schemeClr>
          </a:solidFill>
        </p:spPr>
        <p:txBody>
          <a:bodyPr wrap="square" rtlCol="0">
            <a:spAutoFit/>
          </a:bodyPr>
          <a:lstStyle/>
          <a:p>
            <a:r>
              <a:rPr lang="en-US" dirty="0">
                <a:solidFill>
                  <a:srgbClr val="FF0000"/>
                </a:solidFill>
              </a:rPr>
              <a:t>Volunteer not skilled for task</a:t>
            </a:r>
          </a:p>
        </p:txBody>
      </p:sp>
      <p:sp>
        <p:nvSpPr>
          <p:cNvPr id="16" name="TextBox 15"/>
          <p:cNvSpPr txBox="1"/>
          <p:nvPr/>
        </p:nvSpPr>
        <p:spPr>
          <a:xfrm rot="18851596">
            <a:off x="7911661" y="4977635"/>
            <a:ext cx="2529135" cy="646331"/>
          </a:xfrm>
          <a:prstGeom prst="rect">
            <a:avLst/>
          </a:prstGeom>
          <a:solidFill>
            <a:schemeClr val="bg1">
              <a:alpha val="0"/>
            </a:schemeClr>
          </a:solidFill>
        </p:spPr>
        <p:txBody>
          <a:bodyPr wrap="square" rtlCol="0">
            <a:spAutoFit/>
          </a:bodyPr>
          <a:lstStyle/>
          <a:p>
            <a:r>
              <a:rPr lang="en-US" dirty="0">
                <a:solidFill>
                  <a:srgbClr val="0099CC"/>
                </a:solidFill>
              </a:rPr>
              <a:t>Volunteer providing transportation</a:t>
            </a:r>
          </a:p>
        </p:txBody>
      </p:sp>
      <p:sp>
        <p:nvSpPr>
          <p:cNvPr id="17" name="TextBox 16"/>
          <p:cNvSpPr txBox="1"/>
          <p:nvPr/>
        </p:nvSpPr>
        <p:spPr>
          <a:xfrm rot="1227077">
            <a:off x="4085710" y="3220160"/>
            <a:ext cx="1578838" cy="1200329"/>
          </a:xfrm>
          <a:prstGeom prst="rect">
            <a:avLst/>
          </a:prstGeom>
          <a:solidFill>
            <a:schemeClr val="accent1">
              <a:alpha val="0"/>
            </a:schemeClr>
          </a:solidFill>
        </p:spPr>
        <p:txBody>
          <a:bodyPr wrap="square" rtlCol="0">
            <a:spAutoFit/>
          </a:bodyPr>
          <a:lstStyle/>
          <a:p>
            <a:r>
              <a:rPr lang="en-US" dirty="0">
                <a:solidFill>
                  <a:srgbClr val="7030A0"/>
                </a:solidFill>
              </a:rPr>
              <a:t>Employees of another entity for joint research</a:t>
            </a:r>
          </a:p>
        </p:txBody>
      </p:sp>
      <p:sp>
        <p:nvSpPr>
          <p:cNvPr id="18" name="TextBox 17"/>
          <p:cNvSpPr txBox="1"/>
          <p:nvPr/>
        </p:nvSpPr>
        <p:spPr>
          <a:xfrm>
            <a:off x="6256945" y="4806497"/>
            <a:ext cx="2328980" cy="646331"/>
          </a:xfrm>
          <a:prstGeom prst="rect">
            <a:avLst/>
          </a:prstGeom>
          <a:solidFill>
            <a:schemeClr val="bg1">
              <a:alpha val="0"/>
            </a:schemeClr>
          </a:solidFill>
        </p:spPr>
        <p:txBody>
          <a:bodyPr wrap="square" rtlCol="0">
            <a:spAutoFit/>
          </a:bodyPr>
          <a:lstStyle/>
          <a:p>
            <a:r>
              <a:rPr lang="en-US" dirty="0">
                <a:solidFill>
                  <a:srgbClr val="FFC000"/>
                </a:solidFill>
              </a:rPr>
              <a:t>Students in a practicum</a:t>
            </a:r>
          </a:p>
        </p:txBody>
      </p:sp>
      <p:sp>
        <p:nvSpPr>
          <p:cNvPr id="19" name="TextBox 18"/>
          <p:cNvSpPr txBox="1"/>
          <p:nvPr/>
        </p:nvSpPr>
        <p:spPr>
          <a:xfrm>
            <a:off x="1748607" y="3369936"/>
            <a:ext cx="2078452" cy="646331"/>
          </a:xfrm>
          <a:prstGeom prst="rect">
            <a:avLst/>
          </a:prstGeom>
          <a:solidFill>
            <a:schemeClr val="bg1">
              <a:alpha val="0"/>
            </a:schemeClr>
          </a:solidFill>
        </p:spPr>
        <p:txBody>
          <a:bodyPr wrap="square" rtlCol="0">
            <a:spAutoFit/>
          </a:bodyPr>
          <a:lstStyle/>
          <a:p>
            <a:r>
              <a:rPr lang="en-US" dirty="0">
                <a:solidFill>
                  <a:schemeClr val="accent1">
                    <a:lumMod val="75000"/>
                  </a:schemeClr>
                </a:solidFill>
              </a:rPr>
              <a:t>Student club activities</a:t>
            </a:r>
          </a:p>
        </p:txBody>
      </p:sp>
      <p:sp>
        <p:nvSpPr>
          <p:cNvPr id="20" name="TextBox 19"/>
          <p:cNvSpPr txBox="1"/>
          <p:nvPr/>
        </p:nvSpPr>
        <p:spPr>
          <a:xfrm>
            <a:off x="2795606" y="4260618"/>
            <a:ext cx="1878696" cy="923330"/>
          </a:xfrm>
          <a:prstGeom prst="rect">
            <a:avLst/>
          </a:prstGeom>
          <a:solidFill>
            <a:schemeClr val="bg1">
              <a:alpha val="0"/>
            </a:schemeClr>
          </a:solidFill>
        </p:spPr>
        <p:txBody>
          <a:bodyPr wrap="square" rtlCol="0">
            <a:spAutoFit/>
          </a:bodyPr>
          <a:lstStyle/>
          <a:p>
            <a:r>
              <a:rPr lang="en-US" dirty="0">
                <a:solidFill>
                  <a:schemeClr val="accent6">
                    <a:lumMod val="75000"/>
                  </a:schemeClr>
                </a:solidFill>
              </a:rPr>
              <a:t>Performers in theatre, music or other productions</a:t>
            </a:r>
          </a:p>
        </p:txBody>
      </p:sp>
      <p:pic>
        <p:nvPicPr>
          <p:cNvPr id="21" name="Picture 20"/>
          <p:cNvPicPr>
            <a:picLocks noChangeAspect="1"/>
          </p:cNvPicPr>
          <p:nvPr/>
        </p:nvPicPr>
        <p:blipFill>
          <a:blip r:embed="rId3"/>
          <a:stretch>
            <a:fillRect/>
          </a:stretch>
        </p:blipFill>
        <p:spPr>
          <a:xfrm>
            <a:off x="1524001" y="2339830"/>
            <a:ext cx="9143999" cy="4379955"/>
          </a:xfrm>
          <a:prstGeom prst="rect">
            <a:avLst/>
          </a:prstGeom>
        </p:spPr>
      </p:pic>
      <p:sp>
        <p:nvSpPr>
          <p:cNvPr id="6" name="TextBox 5"/>
          <p:cNvSpPr txBox="1"/>
          <p:nvPr/>
        </p:nvSpPr>
        <p:spPr>
          <a:xfrm>
            <a:off x="4231139" y="3672019"/>
            <a:ext cx="3568920" cy="2062103"/>
          </a:xfrm>
          <a:prstGeom prst="rect">
            <a:avLst/>
          </a:prstGeom>
          <a:noFill/>
        </p:spPr>
        <p:txBody>
          <a:bodyPr wrap="square" rtlCol="0">
            <a:spAutoFit/>
          </a:bodyPr>
          <a:lstStyle/>
          <a:p>
            <a:pPr algn="ctr"/>
            <a:r>
              <a:rPr lang="en-US" sz="3200" b="1" dirty="0"/>
              <a:t>Standards for Departments Using Volunteer Services</a:t>
            </a:r>
          </a:p>
        </p:txBody>
      </p:sp>
    </p:spTree>
    <p:extLst>
      <p:ext uri="{BB962C8B-B14F-4D97-AF65-F5344CB8AC3E}">
        <p14:creationId xmlns:p14="http://schemas.microsoft.com/office/powerpoint/2010/main" val="331649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290">
                                          <p:stCondLst>
                                            <p:cond delay="0"/>
                                          </p:stCondLst>
                                        </p:cTn>
                                        <p:tgtEl>
                                          <p:spTgt spid="14"/>
                                        </p:tgtEl>
                                      </p:cBhvr>
                                    </p:animEffect>
                                    <p:anim calcmode="lin" valueType="num">
                                      <p:cBhvr>
                                        <p:cTn id="15"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20" dur="13">
                                          <p:stCondLst>
                                            <p:cond delay="325"/>
                                          </p:stCondLst>
                                        </p:cTn>
                                        <p:tgtEl>
                                          <p:spTgt spid="14"/>
                                        </p:tgtEl>
                                      </p:cBhvr>
                                      <p:to x="100000" y="60000"/>
                                    </p:animScale>
                                    <p:animScale>
                                      <p:cBhvr>
                                        <p:cTn id="21" dur="83" decel="50000">
                                          <p:stCondLst>
                                            <p:cond delay="338"/>
                                          </p:stCondLst>
                                        </p:cTn>
                                        <p:tgtEl>
                                          <p:spTgt spid="14"/>
                                        </p:tgtEl>
                                      </p:cBhvr>
                                      <p:to x="100000" y="100000"/>
                                    </p:animScale>
                                    <p:animScale>
                                      <p:cBhvr>
                                        <p:cTn id="22" dur="13">
                                          <p:stCondLst>
                                            <p:cond delay="656"/>
                                          </p:stCondLst>
                                        </p:cTn>
                                        <p:tgtEl>
                                          <p:spTgt spid="14"/>
                                        </p:tgtEl>
                                      </p:cBhvr>
                                      <p:to x="100000" y="80000"/>
                                    </p:animScale>
                                    <p:animScale>
                                      <p:cBhvr>
                                        <p:cTn id="23" dur="83" decel="50000">
                                          <p:stCondLst>
                                            <p:cond delay="669"/>
                                          </p:stCondLst>
                                        </p:cTn>
                                        <p:tgtEl>
                                          <p:spTgt spid="14"/>
                                        </p:tgtEl>
                                      </p:cBhvr>
                                      <p:to x="100000" y="100000"/>
                                    </p:animScale>
                                    <p:animScale>
                                      <p:cBhvr>
                                        <p:cTn id="24" dur="13">
                                          <p:stCondLst>
                                            <p:cond delay="821"/>
                                          </p:stCondLst>
                                        </p:cTn>
                                        <p:tgtEl>
                                          <p:spTgt spid="14"/>
                                        </p:tgtEl>
                                      </p:cBhvr>
                                      <p:to x="100000" y="90000"/>
                                    </p:animScale>
                                    <p:animScale>
                                      <p:cBhvr>
                                        <p:cTn id="25" dur="83" decel="50000">
                                          <p:stCondLst>
                                            <p:cond delay="834"/>
                                          </p:stCondLst>
                                        </p:cTn>
                                        <p:tgtEl>
                                          <p:spTgt spid="14"/>
                                        </p:tgtEl>
                                      </p:cBhvr>
                                      <p:to x="100000" y="100000"/>
                                    </p:animScale>
                                    <p:animScale>
                                      <p:cBhvr>
                                        <p:cTn id="26" dur="13">
                                          <p:stCondLst>
                                            <p:cond delay="904"/>
                                          </p:stCondLst>
                                        </p:cTn>
                                        <p:tgtEl>
                                          <p:spTgt spid="14"/>
                                        </p:tgtEl>
                                      </p:cBhvr>
                                      <p:to x="100000" y="95000"/>
                                    </p:animScale>
                                    <p:animScale>
                                      <p:cBhvr>
                                        <p:cTn id="27" dur="83" decel="50000">
                                          <p:stCondLst>
                                            <p:cond delay="917"/>
                                          </p:stCondLst>
                                        </p:cTn>
                                        <p:tgtEl>
                                          <p:spTgt spid="14"/>
                                        </p:tgtEl>
                                      </p:cBhvr>
                                      <p:to x="100000" y="100000"/>
                                    </p:animScale>
                                  </p:childTnLst>
                                </p:cTn>
                              </p:par>
                            </p:childTnLst>
                          </p:cTn>
                        </p:par>
                        <p:par>
                          <p:cTn id="28" fill="hold">
                            <p:stCondLst>
                              <p:cond delay="2000"/>
                            </p:stCondLst>
                            <p:childTnLst>
                              <p:par>
                                <p:cTn id="29" presetID="45"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ppt_w</p:attrName>
                                        </p:attrNameLst>
                                      </p:cBhvr>
                                      <p:tavLst>
                                        <p:tav tm="0" fmla="#ppt_w*sin(2.5*pi*$)">
                                          <p:val>
                                            <p:fltVal val="0"/>
                                          </p:val>
                                        </p:tav>
                                        <p:tav tm="100000">
                                          <p:val>
                                            <p:fltVal val="1"/>
                                          </p:val>
                                        </p:tav>
                                      </p:tavLst>
                                    </p:anim>
                                    <p:anim calcmode="lin" valueType="num">
                                      <p:cBhvr>
                                        <p:cTn id="33" dur="1000" fill="hold"/>
                                        <p:tgtEl>
                                          <p:spTgt spid="19"/>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par>
                          <p:cTn id="44" fill="hold">
                            <p:stCondLst>
                              <p:cond delay="4000"/>
                            </p:stCondLst>
                            <p:childTnLst>
                              <p:par>
                                <p:cTn id="45" presetID="26"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290">
                                          <p:stCondLst>
                                            <p:cond delay="0"/>
                                          </p:stCondLst>
                                        </p:cTn>
                                        <p:tgtEl>
                                          <p:spTgt spid="16"/>
                                        </p:tgtEl>
                                      </p:cBhvr>
                                    </p:animEffect>
                                    <p:anim calcmode="lin" valueType="num">
                                      <p:cBhvr>
                                        <p:cTn id="48"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53" dur="13">
                                          <p:stCondLst>
                                            <p:cond delay="325"/>
                                          </p:stCondLst>
                                        </p:cTn>
                                        <p:tgtEl>
                                          <p:spTgt spid="16"/>
                                        </p:tgtEl>
                                      </p:cBhvr>
                                      <p:to x="100000" y="60000"/>
                                    </p:animScale>
                                    <p:animScale>
                                      <p:cBhvr>
                                        <p:cTn id="54" dur="83" decel="50000">
                                          <p:stCondLst>
                                            <p:cond delay="338"/>
                                          </p:stCondLst>
                                        </p:cTn>
                                        <p:tgtEl>
                                          <p:spTgt spid="16"/>
                                        </p:tgtEl>
                                      </p:cBhvr>
                                      <p:to x="100000" y="100000"/>
                                    </p:animScale>
                                    <p:animScale>
                                      <p:cBhvr>
                                        <p:cTn id="55" dur="13">
                                          <p:stCondLst>
                                            <p:cond delay="656"/>
                                          </p:stCondLst>
                                        </p:cTn>
                                        <p:tgtEl>
                                          <p:spTgt spid="16"/>
                                        </p:tgtEl>
                                      </p:cBhvr>
                                      <p:to x="100000" y="80000"/>
                                    </p:animScale>
                                    <p:animScale>
                                      <p:cBhvr>
                                        <p:cTn id="56" dur="83" decel="50000">
                                          <p:stCondLst>
                                            <p:cond delay="669"/>
                                          </p:stCondLst>
                                        </p:cTn>
                                        <p:tgtEl>
                                          <p:spTgt spid="16"/>
                                        </p:tgtEl>
                                      </p:cBhvr>
                                      <p:to x="100000" y="100000"/>
                                    </p:animScale>
                                    <p:animScale>
                                      <p:cBhvr>
                                        <p:cTn id="57" dur="13">
                                          <p:stCondLst>
                                            <p:cond delay="821"/>
                                          </p:stCondLst>
                                        </p:cTn>
                                        <p:tgtEl>
                                          <p:spTgt spid="16"/>
                                        </p:tgtEl>
                                      </p:cBhvr>
                                      <p:to x="100000" y="90000"/>
                                    </p:animScale>
                                    <p:animScale>
                                      <p:cBhvr>
                                        <p:cTn id="58" dur="83" decel="50000">
                                          <p:stCondLst>
                                            <p:cond delay="834"/>
                                          </p:stCondLst>
                                        </p:cTn>
                                        <p:tgtEl>
                                          <p:spTgt spid="16"/>
                                        </p:tgtEl>
                                      </p:cBhvr>
                                      <p:to x="100000" y="100000"/>
                                    </p:animScale>
                                    <p:animScale>
                                      <p:cBhvr>
                                        <p:cTn id="59" dur="13">
                                          <p:stCondLst>
                                            <p:cond delay="904"/>
                                          </p:stCondLst>
                                        </p:cTn>
                                        <p:tgtEl>
                                          <p:spTgt spid="16"/>
                                        </p:tgtEl>
                                      </p:cBhvr>
                                      <p:to x="100000" y="95000"/>
                                    </p:animScale>
                                    <p:animScale>
                                      <p:cBhvr>
                                        <p:cTn id="60" dur="83" decel="50000">
                                          <p:stCondLst>
                                            <p:cond delay="917"/>
                                          </p:stCondLst>
                                        </p:cTn>
                                        <p:tgtEl>
                                          <p:spTgt spid="16"/>
                                        </p:tgtEl>
                                      </p:cBhvr>
                                      <p:to x="100000" y="100000"/>
                                    </p:animScale>
                                  </p:childTnLst>
                                </p:cTn>
                              </p:par>
                            </p:childTnLst>
                          </p:cTn>
                        </p:par>
                        <p:par>
                          <p:cTn id="61" fill="hold">
                            <p:stCondLst>
                              <p:cond delay="5000"/>
                            </p:stCondLst>
                            <p:childTnLst>
                              <p:par>
                                <p:cTn id="62" presetID="45"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ppt_w</p:attrName>
                                        </p:attrNameLst>
                                      </p:cBhvr>
                                      <p:tavLst>
                                        <p:tav tm="0" fmla="#ppt_w*sin(2.5*pi*$)">
                                          <p:val>
                                            <p:fltVal val="0"/>
                                          </p:val>
                                        </p:tav>
                                        <p:tav tm="100000">
                                          <p:val>
                                            <p:fltVal val="1"/>
                                          </p:val>
                                        </p:tav>
                                      </p:tavLst>
                                    </p:anim>
                                    <p:anim calcmode="lin" valueType="num">
                                      <p:cBhvr>
                                        <p:cTn id="66" dur="1000" fill="hold"/>
                                        <p:tgtEl>
                                          <p:spTgt spid="17"/>
                                        </p:tgtEl>
                                        <p:attrNameLst>
                                          <p:attrName>ppt_h</p:attrName>
                                        </p:attrNameLst>
                                      </p:cBhvr>
                                      <p:tavLst>
                                        <p:tav tm="0">
                                          <p:val>
                                            <p:strVal val="#ppt_h"/>
                                          </p:val>
                                        </p:tav>
                                        <p:tav tm="100000">
                                          <p:val>
                                            <p:strVal val="#ppt_h"/>
                                          </p:val>
                                        </p:tav>
                                      </p:tavLst>
                                    </p:anim>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6500"/>
                            </p:stCondLst>
                            <p:childTnLst>
                              <p:par>
                                <p:cTn id="72" presetID="31"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ppt_w</p:attrName>
                                        </p:attrNameLst>
                                      </p:cBhvr>
                                      <p:tavLst>
                                        <p:tav tm="0">
                                          <p:val>
                                            <p:fltVal val="0"/>
                                          </p:val>
                                        </p:tav>
                                        <p:tav tm="100000">
                                          <p:val>
                                            <p:strVal val="#ppt_w"/>
                                          </p:val>
                                        </p:tav>
                                      </p:tavLst>
                                    </p:anim>
                                    <p:anim calcmode="lin" valueType="num">
                                      <p:cBhvr>
                                        <p:cTn id="75" dur="1000" fill="hold"/>
                                        <p:tgtEl>
                                          <p:spTgt spid="18"/>
                                        </p:tgtEl>
                                        <p:attrNameLst>
                                          <p:attrName>ppt_h</p:attrName>
                                        </p:attrNameLst>
                                      </p:cBhvr>
                                      <p:tavLst>
                                        <p:tav tm="0">
                                          <p:val>
                                            <p:fltVal val="0"/>
                                          </p:val>
                                        </p:tav>
                                        <p:tav tm="100000">
                                          <p:val>
                                            <p:strVal val="#ppt_h"/>
                                          </p:val>
                                        </p:tav>
                                      </p:tavLst>
                                    </p:anim>
                                    <p:anim calcmode="lin" valueType="num">
                                      <p:cBhvr>
                                        <p:cTn id="76" dur="1000" fill="hold"/>
                                        <p:tgtEl>
                                          <p:spTgt spid="18"/>
                                        </p:tgtEl>
                                        <p:attrNameLst>
                                          <p:attrName>style.rotation</p:attrName>
                                        </p:attrNameLst>
                                      </p:cBhvr>
                                      <p:tavLst>
                                        <p:tav tm="0">
                                          <p:val>
                                            <p:fltVal val="90"/>
                                          </p:val>
                                        </p:tav>
                                        <p:tav tm="100000">
                                          <p:val>
                                            <p:fltVal val="0"/>
                                          </p:val>
                                        </p:tav>
                                      </p:tavLst>
                                    </p:anim>
                                    <p:animEffect transition="in" filter="fade">
                                      <p:cBhvr>
                                        <p:cTn id="77" dur="1000"/>
                                        <p:tgtEl>
                                          <p:spTgt spid="18"/>
                                        </p:tgtEl>
                                      </p:cBhvr>
                                    </p:animEffect>
                                  </p:childTnLst>
                                </p:cTn>
                              </p:par>
                            </p:childTnLst>
                          </p:cTn>
                        </p:par>
                        <p:par>
                          <p:cTn id="78" fill="hold">
                            <p:stCondLst>
                              <p:cond delay="7500"/>
                            </p:stCondLst>
                            <p:childTnLst>
                              <p:par>
                                <p:cTn id="79" presetID="26" presetClass="entr" presetSubtype="0"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down)">
                                      <p:cBhvr>
                                        <p:cTn id="81" dur="290">
                                          <p:stCondLst>
                                            <p:cond delay="0"/>
                                          </p:stCondLst>
                                        </p:cTn>
                                        <p:tgtEl>
                                          <p:spTgt spid="15"/>
                                        </p:tgtEl>
                                      </p:cBhvr>
                                    </p:animEffect>
                                    <p:anim calcmode="lin" valueType="num">
                                      <p:cBhvr>
                                        <p:cTn id="8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8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8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87" dur="13">
                                          <p:stCondLst>
                                            <p:cond delay="325"/>
                                          </p:stCondLst>
                                        </p:cTn>
                                        <p:tgtEl>
                                          <p:spTgt spid="15"/>
                                        </p:tgtEl>
                                      </p:cBhvr>
                                      <p:to x="100000" y="60000"/>
                                    </p:animScale>
                                    <p:animScale>
                                      <p:cBhvr>
                                        <p:cTn id="88" dur="83" decel="50000">
                                          <p:stCondLst>
                                            <p:cond delay="338"/>
                                          </p:stCondLst>
                                        </p:cTn>
                                        <p:tgtEl>
                                          <p:spTgt spid="15"/>
                                        </p:tgtEl>
                                      </p:cBhvr>
                                      <p:to x="100000" y="100000"/>
                                    </p:animScale>
                                    <p:animScale>
                                      <p:cBhvr>
                                        <p:cTn id="89" dur="13">
                                          <p:stCondLst>
                                            <p:cond delay="656"/>
                                          </p:stCondLst>
                                        </p:cTn>
                                        <p:tgtEl>
                                          <p:spTgt spid="15"/>
                                        </p:tgtEl>
                                      </p:cBhvr>
                                      <p:to x="100000" y="80000"/>
                                    </p:animScale>
                                    <p:animScale>
                                      <p:cBhvr>
                                        <p:cTn id="90" dur="83" decel="50000">
                                          <p:stCondLst>
                                            <p:cond delay="669"/>
                                          </p:stCondLst>
                                        </p:cTn>
                                        <p:tgtEl>
                                          <p:spTgt spid="15"/>
                                        </p:tgtEl>
                                      </p:cBhvr>
                                      <p:to x="100000" y="100000"/>
                                    </p:animScale>
                                    <p:animScale>
                                      <p:cBhvr>
                                        <p:cTn id="91" dur="13">
                                          <p:stCondLst>
                                            <p:cond delay="821"/>
                                          </p:stCondLst>
                                        </p:cTn>
                                        <p:tgtEl>
                                          <p:spTgt spid="15"/>
                                        </p:tgtEl>
                                      </p:cBhvr>
                                      <p:to x="100000" y="90000"/>
                                    </p:animScale>
                                    <p:animScale>
                                      <p:cBhvr>
                                        <p:cTn id="92" dur="83" decel="50000">
                                          <p:stCondLst>
                                            <p:cond delay="834"/>
                                          </p:stCondLst>
                                        </p:cTn>
                                        <p:tgtEl>
                                          <p:spTgt spid="15"/>
                                        </p:tgtEl>
                                      </p:cBhvr>
                                      <p:to x="100000" y="100000"/>
                                    </p:animScale>
                                    <p:animScale>
                                      <p:cBhvr>
                                        <p:cTn id="93" dur="13">
                                          <p:stCondLst>
                                            <p:cond delay="904"/>
                                          </p:stCondLst>
                                        </p:cTn>
                                        <p:tgtEl>
                                          <p:spTgt spid="15"/>
                                        </p:tgtEl>
                                      </p:cBhvr>
                                      <p:to x="100000" y="95000"/>
                                    </p:animScale>
                                    <p:animScale>
                                      <p:cBhvr>
                                        <p:cTn id="94" dur="83" decel="50000">
                                          <p:stCondLst>
                                            <p:cond delay="917"/>
                                          </p:stCondLst>
                                        </p:cTn>
                                        <p:tgtEl>
                                          <p:spTgt spid="15"/>
                                        </p:tgtEl>
                                      </p:cBhvr>
                                      <p:to x="100000" y="100000"/>
                                    </p:animScale>
                                  </p:childTnLst>
                                </p:cTn>
                              </p:par>
                            </p:childTnLst>
                          </p:cTn>
                        </p:par>
                        <p:par>
                          <p:cTn id="95" fill="hold">
                            <p:stCondLst>
                              <p:cond delay="8500"/>
                            </p:stCondLst>
                            <p:childTnLst>
                              <p:par>
                                <p:cTn id="96" presetID="45" presetClass="entr" presetSubtype="0" fill="hold" grpId="0" nodeType="afterEffect">
                                  <p:stCondLst>
                                    <p:cond delay="10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1000"/>
                                        <p:tgtEl>
                                          <p:spTgt spid="10"/>
                                        </p:tgtEl>
                                      </p:cBhvr>
                                    </p:animEffect>
                                    <p:anim calcmode="lin" valueType="num">
                                      <p:cBhvr>
                                        <p:cTn id="99" dur="1000" fill="hold"/>
                                        <p:tgtEl>
                                          <p:spTgt spid="10"/>
                                        </p:tgtEl>
                                        <p:attrNameLst>
                                          <p:attrName>ppt_w</p:attrName>
                                        </p:attrNameLst>
                                      </p:cBhvr>
                                      <p:tavLst>
                                        <p:tav tm="0" fmla="#ppt_w*sin(2.5*pi*$)">
                                          <p:val>
                                            <p:fltVal val="0"/>
                                          </p:val>
                                        </p:tav>
                                        <p:tav tm="100000">
                                          <p:val>
                                            <p:fltVal val="1"/>
                                          </p:val>
                                        </p:tav>
                                      </p:tavLst>
                                    </p:anim>
                                    <p:anim calcmode="lin" valueType="num">
                                      <p:cBhvr>
                                        <p:cTn id="100" dur="1000" fill="hold"/>
                                        <p:tgtEl>
                                          <p:spTgt spid="10"/>
                                        </p:tgtEl>
                                        <p:attrNameLst>
                                          <p:attrName>ppt_h</p:attrName>
                                        </p:attrNameLst>
                                      </p:cBhvr>
                                      <p:tavLst>
                                        <p:tav tm="0">
                                          <p:val>
                                            <p:strVal val="#ppt_h"/>
                                          </p:val>
                                        </p:tav>
                                        <p:tav tm="100000">
                                          <p:val>
                                            <p:strVal val="#ppt_h"/>
                                          </p:val>
                                        </p:tav>
                                      </p:tavLst>
                                    </p:anim>
                                  </p:childTnLst>
                                </p:cTn>
                              </p:par>
                            </p:childTnLst>
                          </p:cTn>
                        </p:par>
                        <p:par>
                          <p:cTn id="101" fill="hold">
                            <p:stCondLst>
                              <p:cond delay="9600"/>
                            </p:stCondLst>
                            <p:childTnLst>
                              <p:par>
                                <p:cTn id="102" presetID="10" presetClass="entr" presetSubtype="0" fill="hold" grpId="0" nodeType="afterEffect">
                                  <p:stCondLst>
                                    <p:cond delay="5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Standards for Departments Using Volunteer Services</a:t>
            </a:r>
            <a:endParaRPr lang="en-US" dirty="0"/>
          </a:p>
        </p:txBody>
      </p:sp>
      <p:sp>
        <p:nvSpPr>
          <p:cNvPr id="3" name="Content Placeholder 2"/>
          <p:cNvSpPr>
            <a:spLocks noGrp="1"/>
          </p:cNvSpPr>
          <p:nvPr>
            <p:ph idx="1"/>
          </p:nvPr>
        </p:nvSpPr>
        <p:spPr>
          <a:xfrm>
            <a:off x="3333750" y="2397126"/>
            <a:ext cx="5810250" cy="3127375"/>
          </a:xfrm>
        </p:spPr>
        <p:txBody>
          <a:bodyPr>
            <a:normAutofit/>
          </a:bodyPr>
          <a:lstStyle/>
          <a:p>
            <a:r>
              <a:rPr lang="en-US" dirty="0" smtClean="0"/>
              <a:t>Compliance assistance</a:t>
            </a:r>
          </a:p>
          <a:p>
            <a:r>
              <a:rPr lang="en-US" dirty="0" smtClean="0"/>
              <a:t>Examples of volunteer activities</a:t>
            </a:r>
          </a:p>
          <a:p>
            <a:r>
              <a:rPr lang="en-US" dirty="0" smtClean="0"/>
              <a:t>Supervisor responsibilities</a:t>
            </a:r>
          </a:p>
          <a:p>
            <a:r>
              <a:rPr lang="en-US" dirty="0" smtClean="0"/>
              <a:t>Approval process</a:t>
            </a:r>
          </a:p>
          <a:p>
            <a:r>
              <a:rPr lang="en-US" dirty="0" smtClean="0"/>
              <a:t>Step by step instruction to The Forms</a:t>
            </a:r>
          </a:p>
          <a:p>
            <a:r>
              <a:rPr lang="en-US" dirty="0" smtClean="0"/>
              <a:t>Records retention</a:t>
            </a:r>
            <a:endParaRPr lang="en-US" dirty="0"/>
          </a:p>
        </p:txBody>
      </p:sp>
      <p:pic>
        <p:nvPicPr>
          <p:cNvPr id="4" name="Picture 3"/>
          <p:cNvPicPr>
            <a:picLocks noChangeAspect="1"/>
          </p:cNvPicPr>
          <p:nvPr/>
        </p:nvPicPr>
        <p:blipFill>
          <a:blip r:embed="rId3"/>
          <a:stretch>
            <a:fillRect/>
          </a:stretch>
        </p:blipFill>
        <p:spPr>
          <a:xfrm>
            <a:off x="1524001" y="5721178"/>
            <a:ext cx="9144000" cy="1136822"/>
          </a:xfrm>
          <a:prstGeom prst="rect">
            <a:avLst/>
          </a:prstGeom>
        </p:spPr>
      </p:pic>
    </p:spTree>
    <p:extLst>
      <p:ext uri="{BB962C8B-B14F-4D97-AF65-F5344CB8AC3E}">
        <p14:creationId xmlns:p14="http://schemas.microsoft.com/office/powerpoint/2010/main" val="339444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90680" y="778019"/>
            <a:ext cx="6788486" cy="1520338"/>
          </a:xfrm>
          <a:prstGeom prst="rect">
            <a:avLst/>
          </a:prstGeom>
        </p:spPr>
      </p:pic>
      <p:sp>
        <p:nvSpPr>
          <p:cNvPr id="3" name="Content Placeholder 2"/>
          <p:cNvSpPr>
            <a:spLocks noGrp="1"/>
          </p:cNvSpPr>
          <p:nvPr>
            <p:ph idx="1"/>
          </p:nvPr>
        </p:nvSpPr>
        <p:spPr>
          <a:xfrm>
            <a:off x="2214434" y="2715154"/>
            <a:ext cx="7886700" cy="3483190"/>
          </a:xfrm>
        </p:spPr>
        <p:txBody>
          <a:bodyPr/>
          <a:lstStyle/>
          <a:p>
            <a:pPr marL="0" indent="0" algn="ctr">
              <a:buNone/>
            </a:pPr>
            <a:endParaRPr lang="en-US" dirty="0" smtClean="0"/>
          </a:p>
          <a:p>
            <a:pPr marL="0" indent="0" algn="ctr">
              <a:buNone/>
            </a:pPr>
            <a:endParaRPr lang="en-US" dirty="0"/>
          </a:p>
          <a:p>
            <a:pPr marL="0" indent="0" algn="ctr">
              <a:buNone/>
            </a:pPr>
            <a:r>
              <a:rPr lang="en-US" dirty="0" smtClean="0"/>
              <a:t>Volunteer Qualification Checklist</a:t>
            </a:r>
          </a:p>
          <a:p>
            <a:pPr marL="0" indent="0" algn="ctr">
              <a:buNone/>
            </a:pPr>
            <a:endParaRPr lang="en-US" dirty="0" smtClean="0"/>
          </a:p>
          <a:p>
            <a:pPr marL="0" indent="0" algn="ctr">
              <a:buNone/>
            </a:pPr>
            <a:r>
              <a:rPr lang="en-US" dirty="0" smtClean="0"/>
              <a:t>Information for Volunteers Form</a:t>
            </a:r>
            <a:endParaRPr lang="en-US" dirty="0"/>
          </a:p>
        </p:txBody>
      </p:sp>
      <p:pic>
        <p:nvPicPr>
          <p:cNvPr id="2" name="Picture 1"/>
          <p:cNvPicPr>
            <a:picLocks noChangeAspect="1"/>
          </p:cNvPicPr>
          <p:nvPr/>
        </p:nvPicPr>
        <p:blipFill>
          <a:blip r:embed="rId4"/>
          <a:stretch>
            <a:fillRect/>
          </a:stretch>
        </p:blipFill>
        <p:spPr>
          <a:xfrm>
            <a:off x="1524001" y="5724046"/>
            <a:ext cx="9144793" cy="1133954"/>
          </a:xfrm>
          <a:prstGeom prst="rect">
            <a:avLst/>
          </a:prstGeom>
        </p:spPr>
      </p:pic>
    </p:spTree>
    <p:extLst>
      <p:ext uri="{BB962C8B-B14F-4D97-AF65-F5344CB8AC3E}">
        <p14:creationId xmlns:p14="http://schemas.microsoft.com/office/powerpoint/2010/main" val="1771994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Volunteer Qualification Checklist</a:t>
            </a:r>
            <a:endParaRPr lang="en-US" dirty="0"/>
          </a:p>
        </p:txBody>
      </p:sp>
      <p:sp>
        <p:nvSpPr>
          <p:cNvPr id="3" name="Content Placeholder 2"/>
          <p:cNvSpPr>
            <a:spLocks noGrp="1"/>
          </p:cNvSpPr>
          <p:nvPr>
            <p:ph idx="1"/>
          </p:nvPr>
        </p:nvSpPr>
        <p:spPr>
          <a:xfrm>
            <a:off x="2152650" y="2399824"/>
            <a:ext cx="7886700" cy="2743200"/>
          </a:xfrm>
        </p:spPr>
        <p:txBody>
          <a:bodyPr>
            <a:normAutofit/>
          </a:bodyPr>
          <a:lstStyle/>
          <a:p>
            <a:r>
              <a:rPr lang="en-US" dirty="0" smtClean="0"/>
              <a:t>Unit</a:t>
            </a:r>
          </a:p>
          <a:p>
            <a:r>
              <a:rPr lang="en-US" dirty="0" smtClean="0"/>
              <a:t>Volunteer’s information (name, address)</a:t>
            </a:r>
          </a:p>
          <a:p>
            <a:r>
              <a:rPr lang="en-US" dirty="0" smtClean="0"/>
              <a:t>Name of volunteer’s supervisor and their job title</a:t>
            </a:r>
          </a:p>
          <a:p>
            <a:r>
              <a:rPr lang="en-US" dirty="0" smtClean="0"/>
              <a:t>Location and dates of volunteer’s service</a:t>
            </a:r>
          </a:p>
          <a:p>
            <a:r>
              <a:rPr lang="en-US" dirty="0" smtClean="0"/>
              <a:t>Specific tasks volunteer will be doing</a:t>
            </a:r>
            <a:endParaRPr lang="en-US" dirty="0"/>
          </a:p>
        </p:txBody>
      </p:sp>
      <p:sp>
        <p:nvSpPr>
          <p:cNvPr id="4" name="TextBox 3"/>
          <p:cNvSpPr txBox="1"/>
          <p:nvPr/>
        </p:nvSpPr>
        <p:spPr>
          <a:xfrm>
            <a:off x="5308257" y="1690690"/>
            <a:ext cx="1575487" cy="492443"/>
          </a:xfrm>
          <a:prstGeom prst="rect">
            <a:avLst/>
          </a:prstGeom>
          <a:noFill/>
        </p:spPr>
        <p:txBody>
          <a:bodyPr wrap="square" rtlCol="0">
            <a:spAutoFit/>
          </a:bodyPr>
          <a:lstStyle/>
          <a:p>
            <a:r>
              <a:rPr lang="en-US" dirty="0"/>
              <a:t>The </a:t>
            </a:r>
            <a:r>
              <a:rPr lang="en-US" sz="2600" dirty="0"/>
              <a:t>Basics</a:t>
            </a:r>
          </a:p>
        </p:txBody>
      </p:sp>
      <p:pic>
        <p:nvPicPr>
          <p:cNvPr id="5" name="Picture 4"/>
          <p:cNvPicPr>
            <a:picLocks noChangeAspect="1"/>
          </p:cNvPicPr>
          <p:nvPr/>
        </p:nvPicPr>
        <p:blipFill>
          <a:blip r:embed="rId3"/>
          <a:stretch>
            <a:fillRect/>
          </a:stretch>
        </p:blipFill>
        <p:spPr>
          <a:xfrm>
            <a:off x="1524000" y="5852160"/>
            <a:ext cx="9144000" cy="1005840"/>
          </a:xfrm>
          <a:prstGeom prst="rect">
            <a:avLst/>
          </a:prstGeom>
        </p:spPr>
      </p:pic>
    </p:spTree>
    <p:extLst>
      <p:ext uri="{BB962C8B-B14F-4D97-AF65-F5344CB8AC3E}">
        <p14:creationId xmlns:p14="http://schemas.microsoft.com/office/powerpoint/2010/main" val="50272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Qualification Checklist</a:t>
            </a:r>
          </a:p>
        </p:txBody>
      </p:sp>
      <p:sp>
        <p:nvSpPr>
          <p:cNvPr id="3" name="Content Placeholder 2"/>
          <p:cNvSpPr>
            <a:spLocks noGrp="1"/>
          </p:cNvSpPr>
          <p:nvPr>
            <p:ph idx="1"/>
          </p:nvPr>
        </p:nvSpPr>
        <p:spPr>
          <a:xfrm>
            <a:off x="2152650" y="1857370"/>
            <a:ext cx="8218788" cy="4121799"/>
          </a:xfrm>
        </p:spPr>
        <p:txBody>
          <a:bodyPr>
            <a:normAutofit/>
          </a:bodyPr>
          <a:lstStyle/>
          <a:p>
            <a:r>
              <a:rPr lang="en-US" dirty="0" smtClean="0"/>
              <a:t>Is the volunteer a UI employee, will they receive compensation, </a:t>
            </a:r>
          </a:p>
          <a:p>
            <a:r>
              <a:rPr lang="en-US" dirty="0"/>
              <a:t>Is the person a US citizen,</a:t>
            </a:r>
          </a:p>
          <a:p>
            <a:r>
              <a:rPr lang="en-US" dirty="0" smtClean="0"/>
              <a:t>Are they under 18 years of age, </a:t>
            </a:r>
          </a:p>
          <a:p>
            <a:r>
              <a:rPr lang="en-US" dirty="0" smtClean="0"/>
              <a:t>Will they be working with minors, </a:t>
            </a:r>
          </a:p>
          <a:p>
            <a:r>
              <a:rPr lang="en-US" dirty="0" smtClean="0"/>
              <a:t>Will their service take place outside of Idaho, </a:t>
            </a:r>
          </a:p>
          <a:p>
            <a:r>
              <a:rPr lang="en-US" dirty="0" smtClean="0"/>
              <a:t>Will the operate a vehicle, </a:t>
            </a:r>
          </a:p>
          <a:p>
            <a:r>
              <a:rPr lang="en-US" dirty="0" smtClean="0"/>
              <a:t>Will they be in a laboratory environment, or </a:t>
            </a:r>
          </a:p>
          <a:p>
            <a:r>
              <a:rPr lang="en-US" dirty="0" smtClean="0"/>
              <a:t>Will they have contact with animals or genetically modified materials?</a:t>
            </a:r>
            <a:endParaRPr lang="en-US" dirty="0"/>
          </a:p>
        </p:txBody>
      </p:sp>
      <p:sp>
        <p:nvSpPr>
          <p:cNvPr id="4" name="TextBox 3"/>
          <p:cNvSpPr txBox="1"/>
          <p:nvPr/>
        </p:nvSpPr>
        <p:spPr>
          <a:xfrm>
            <a:off x="5027141" y="1364927"/>
            <a:ext cx="2137719" cy="492443"/>
          </a:xfrm>
          <a:prstGeom prst="rect">
            <a:avLst/>
          </a:prstGeom>
          <a:noFill/>
        </p:spPr>
        <p:txBody>
          <a:bodyPr wrap="square" rtlCol="0">
            <a:spAutoFit/>
          </a:bodyPr>
          <a:lstStyle/>
          <a:p>
            <a:r>
              <a:rPr lang="en-US" dirty="0"/>
              <a:t>The </a:t>
            </a:r>
            <a:r>
              <a:rPr lang="en-US" sz="2600" dirty="0"/>
              <a:t>Referrals</a:t>
            </a:r>
          </a:p>
        </p:txBody>
      </p:sp>
      <p:pic>
        <p:nvPicPr>
          <p:cNvPr id="5" name="Picture 4"/>
          <p:cNvPicPr>
            <a:picLocks noChangeAspect="1"/>
          </p:cNvPicPr>
          <p:nvPr/>
        </p:nvPicPr>
        <p:blipFill>
          <a:blip r:embed="rId3"/>
          <a:stretch>
            <a:fillRect/>
          </a:stretch>
        </p:blipFill>
        <p:spPr>
          <a:xfrm>
            <a:off x="1524001" y="5856332"/>
            <a:ext cx="9144793" cy="1001669"/>
          </a:xfrm>
          <a:prstGeom prst="rect">
            <a:avLst/>
          </a:prstGeom>
        </p:spPr>
      </p:pic>
    </p:spTree>
    <p:extLst>
      <p:ext uri="{BB962C8B-B14F-4D97-AF65-F5344CB8AC3E}">
        <p14:creationId xmlns:p14="http://schemas.microsoft.com/office/powerpoint/2010/main" val="417695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Volunteer Qualification Checklist</a:t>
            </a:r>
            <a:endParaRPr lang="en-US" dirty="0"/>
          </a:p>
        </p:txBody>
      </p:sp>
      <p:sp>
        <p:nvSpPr>
          <p:cNvPr id="3" name="Content Placeholder 2"/>
          <p:cNvSpPr>
            <a:spLocks noGrp="1"/>
          </p:cNvSpPr>
          <p:nvPr>
            <p:ph idx="1"/>
          </p:nvPr>
        </p:nvSpPr>
        <p:spPr>
          <a:xfrm>
            <a:off x="1894704" y="1807696"/>
            <a:ext cx="8600303" cy="3704105"/>
          </a:xfrm>
        </p:spPr>
        <p:txBody>
          <a:bodyPr>
            <a:noAutofit/>
          </a:bodyPr>
          <a:lstStyle/>
          <a:p>
            <a:r>
              <a:rPr lang="en-US" sz="1800" dirty="0"/>
              <a:t>Is another employer paying the volunteer during the dates and times of the volunteer service; </a:t>
            </a:r>
          </a:p>
          <a:p>
            <a:r>
              <a:rPr lang="en-US" sz="1800" dirty="0"/>
              <a:t>Is the person authorizing the volunteer services and / or supervising the volunteer a family member or cohabitant of or otherwise presenting a potential conflict of interest with the volunteer; </a:t>
            </a:r>
          </a:p>
          <a:p>
            <a:r>
              <a:rPr lang="en-US" sz="1800" dirty="0"/>
              <a:t>Is the person receiving course credit for their work;</a:t>
            </a:r>
          </a:p>
          <a:p>
            <a:r>
              <a:rPr lang="en-US" sz="1800" dirty="0"/>
              <a:t>Will the volunteer work under the direct supervision of, or be given the means and direction for the performance of work, by a paid UI employee;</a:t>
            </a:r>
          </a:p>
          <a:p>
            <a:r>
              <a:rPr lang="en-US" sz="1800" dirty="0"/>
              <a:t>Will the volunteer perform work where there is a legitimate need for services;</a:t>
            </a:r>
          </a:p>
          <a:p>
            <a:r>
              <a:rPr lang="en-US" sz="1800" dirty="0"/>
              <a:t>Is the work related to the mission or goals of the UI;</a:t>
            </a:r>
          </a:p>
          <a:p>
            <a:r>
              <a:rPr lang="en-US" sz="1800" dirty="0"/>
              <a:t>Does the volunteer appear to have the skills necessary to perform the work; and</a:t>
            </a:r>
          </a:p>
          <a:p>
            <a:r>
              <a:rPr lang="en-US" sz="1800" dirty="0"/>
              <a:t>Is the volunteer performing </a:t>
            </a:r>
            <a:r>
              <a:rPr lang="en-US" dirty="0"/>
              <a:t>a service that no one is paid to do?</a:t>
            </a:r>
          </a:p>
        </p:txBody>
      </p:sp>
      <p:sp>
        <p:nvSpPr>
          <p:cNvPr id="4" name="TextBox 3"/>
          <p:cNvSpPr txBox="1"/>
          <p:nvPr/>
        </p:nvSpPr>
        <p:spPr>
          <a:xfrm>
            <a:off x="5438003" y="1315252"/>
            <a:ext cx="1315994" cy="492443"/>
          </a:xfrm>
          <a:prstGeom prst="rect">
            <a:avLst/>
          </a:prstGeom>
          <a:noFill/>
        </p:spPr>
        <p:txBody>
          <a:bodyPr wrap="square" rtlCol="0">
            <a:spAutoFit/>
          </a:bodyPr>
          <a:lstStyle/>
          <a:p>
            <a:r>
              <a:rPr lang="en-US" dirty="0"/>
              <a:t>The </a:t>
            </a:r>
            <a:r>
              <a:rPr lang="en-US" sz="2600" dirty="0"/>
              <a:t>Facts</a:t>
            </a:r>
          </a:p>
        </p:txBody>
      </p:sp>
      <p:pic>
        <p:nvPicPr>
          <p:cNvPr id="6" name="Picture 5"/>
          <p:cNvPicPr>
            <a:picLocks noChangeAspect="1"/>
          </p:cNvPicPr>
          <p:nvPr/>
        </p:nvPicPr>
        <p:blipFill>
          <a:blip r:embed="rId3"/>
          <a:stretch>
            <a:fillRect/>
          </a:stretch>
        </p:blipFill>
        <p:spPr>
          <a:xfrm>
            <a:off x="1746422" y="1807694"/>
            <a:ext cx="8526162" cy="4012338"/>
          </a:xfrm>
          <a:prstGeom prst="rect">
            <a:avLst/>
          </a:prstGeom>
        </p:spPr>
      </p:pic>
      <p:pic>
        <p:nvPicPr>
          <p:cNvPr id="5" name="Picture 4"/>
          <p:cNvPicPr>
            <a:picLocks noChangeAspect="1"/>
          </p:cNvPicPr>
          <p:nvPr/>
        </p:nvPicPr>
        <p:blipFill>
          <a:blip r:embed="rId4"/>
          <a:stretch>
            <a:fillRect/>
          </a:stretch>
        </p:blipFill>
        <p:spPr>
          <a:xfrm>
            <a:off x="1524001" y="5820033"/>
            <a:ext cx="9144793" cy="999831"/>
          </a:xfrm>
          <a:prstGeom prst="rect">
            <a:avLst/>
          </a:prstGeom>
        </p:spPr>
      </p:pic>
    </p:spTree>
    <p:extLst>
      <p:ext uri="{BB962C8B-B14F-4D97-AF65-F5344CB8AC3E}">
        <p14:creationId xmlns:p14="http://schemas.microsoft.com/office/powerpoint/2010/main" val="24971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78</TotalTime>
  <Words>1051</Words>
  <Application>Microsoft Office PowerPoint</Application>
  <PresentationFormat>Widescreen</PresentationFormat>
  <Paragraphs>142</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Impact</vt:lpstr>
      <vt:lpstr>Badge</vt:lpstr>
      <vt:lpstr>Fig Meeting</vt:lpstr>
      <vt:lpstr>Volunteer Training</vt:lpstr>
      <vt:lpstr>PowerPoint Presentation</vt:lpstr>
      <vt:lpstr>Volunteer Opportunities </vt:lpstr>
      <vt:lpstr>Standards for Departments Using Volunteer Services</vt:lpstr>
      <vt:lpstr>PowerPoint Presentation</vt:lpstr>
      <vt:lpstr>Volunteer Qualification Checklist</vt:lpstr>
      <vt:lpstr>Volunteer Qualification Checklist</vt:lpstr>
      <vt:lpstr>Volunteer Qualification Checklist</vt:lpstr>
      <vt:lpstr>Volunteer Qualification Checklist</vt:lpstr>
      <vt:lpstr>Information for Volunteers Form</vt:lpstr>
      <vt:lpstr>Oh, man!  Let’s Get Started</vt:lpstr>
      <vt:lpstr>PowerPoint Presentation</vt:lpstr>
      <vt:lpstr>Facilities USE Agreement,   Youth Service Programs   Mack DeYoung and Nancy Spink</vt:lpstr>
      <vt:lpstr>PowerPoint Presentation</vt:lpstr>
      <vt:lpstr>New Travel Web Page Design</vt:lpstr>
      <vt:lpstr>Which Form Will I be using in Chrome River</vt:lpstr>
      <vt:lpstr>New Wording on Forms</vt:lpstr>
      <vt:lpstr>New Wording on Forms</vt:lpstr>
      <vt:lpstr>Travel Advances</vt:lpstr>
      <vt:lpstr>Tax Forms – Who do you Contact</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 Meeting</dc:title>
  <dc:creator>Keeney, Linda (lkeeney@uidaho.edu)</dc:creator>
  <cp:lastModifiedBy>Keeney, Linda (lkeeney@uidaho.edu)</cp:lastModifiedBy>
  <cp:revision>11</cp:revision>
  <dcterms:created xsi:type="dcterms:W3CDTF">2019-01-24T16:25:13Z</dcterms:created>
  <dcterms:modified xsi:type="dcterms:W3CDTF">2019-02-08T01:11:15Z</dcterms:modified>
</cp:coreProperties>
</file>