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80" d="100"/>
          <a:sy n="80" d="100"/>
        </p:scale>
        <p:origin x="114"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5DFBB3-7F4A-4859-957F-F8BA9791DF24}"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20392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DFBB3-7F4A-4859-957F-F8BA9791DF24}"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28164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DFBB3-7F4A-4859-957F-F8BA9791DF24}"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3742996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DFBB3-7F4A-4859-957F-F8BA9791DF24}"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393138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5DFBB3-7F4A-4859-957F-F8BA9791DF24}"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143359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5DFBB3-7F4A-4859-957F-F8BA9791DF24}"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3181926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5DFBB3-7F4A-4859-957F-F8BA9791DF24}" type="datetimeFigureOut">
              <a:rPr lang="en-US" smtClean="0"/>
              <a:t>3/6/2019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1584563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5DFBB3-7F4A-4859-957F-F8BA9791DF24}" type="datetimeFigureOut">
              <a:rPr lang="en-US" smtClean="0"/>
              <a:t>3/6/2019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115954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5DFBB3-7F4A-4859-957F-F8BA9791DF24}" type="datetimeFigureOut">
              <a:rPr lang="en-US" smtClean="0"/>
              <a:t>3/6/2019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1947205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5DFBB3-7F4A-4859-957F-F8BA9791DF24}"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56038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5DFBB3-7F4A-4859-957F-F8BA9791DF24}"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8F6CBD-9BEA-4197-A312-06C409AB77D3}" type="slidenum">
              <a:rPr lang="en-US" smtClean="0"/>
              <a:t>‹#›</a:t>
            </a:fld>
            <a:endParaRPr lang="en-US"/>
          </a:p>
        </p:txBody>
      </p:sp>
    </p:spTree>
    <p:extLst>
      <p:ext uri="{BB962C8B-B14F-4D97-AF65-F5344CB8AC3E}">
        <p14:creationId xmlns:p14="http://schemas.microsoft.com/office/powerpoint/2010/main" val="48660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5DFBB3-7F4A-4859-957F-F8BA9791DF24}" type="datetimeFigureOut">
              <a:rPr lang="en-US" smtClean="0"/>
              <a:t>3/6/2019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F6CBD-9BEA-4197-A312-06C409AB77D3}" type="slidenum">
              <a:rPr lang="en-US" smtClean="0"/>
              <a:t>‹#›</a:t>
            </a:fld>
            <a:endParaRPr lang="en-US"/>
          </a:p>
        </p:txBody>
      </p:sp>
    </p:spTree>
    <p:extLst>
      <p:ext uri="{BB962C8B-B14F-4D97-AF65-F5344CB8AC3E}">
        <p14:creationId xmlns:p14="http://schemas.microsoft.com/office/powerpoint/2010/main" val="2359025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142999"/>
            <a:ext cx="8534400" cy="5602045"/>
          </a:xfrm>
          <a:solidFill>
            <a:schemeClr val="accent3">
              <a:lumMod val="20000"/>
              <a:lumOff val="80000"/>
            </a:schemeClr>
          </a:solidFill>
        </p:spPr>
        <p:txBody>
          <a:bodyPr>
            <a:noAutofit/>
          </a:bodyPr>
          <a:lstStyle/>
          <a:p>
            <a:endParaRPr lang="en-US" sz="1700" b="1" dirty="0" smtClean="0">
              <a:cs typeface="AngsanaUPC" panose="02020603050405020304" pitchFamily="18" charset="-34"/>
            </a:endParaRPr>
          </a:p>
          <a:p>
            <a:endParaRPr lang="en-US" sz="1700" b="1" dirty="0">
              <a:cs typeface="AngsanaUPC" panose="02020603050405020304" pitchFamily="18" charset="-34"/>
            </a:endParaRPr>
          </a:p>
          <a:p>
            <a:r>
              <a:rPr lang="en-US" sz="1700" b="1" dirty="0" smtClean="0">
                <a:cs typeface="AngsanaUPC" panose="02020603050405020304" pitchFamily="18" charset="-34"/>
              </a:rPr>
              <a:t>Inventorial </a:t>
            </a:r>
            <a:r>
              <a:rPr lang="en-US" sz="1700" b="1" dirty="0">
                <a:cs typeface="AngsanaUPC" panose="02020603050405020304" pitchFamily="18" charset="-34"/>
              </a:rPr>
              <a:t>Assets</a:t>
            </a:r>
            <a:r>
              <a:rPr lang="en-US" sz="1700" dirty="0">
                <a:cs typeface="AngsanaUPC" panose="02020603050405020304" pitchFamily="18" charset="-34"/>
              </a:rPr>
              <a:t>: Stand-Alone equipment items that have a cost of </a:t>
            </a:r>
            <a:r>
              <a:rPr lang="en-US" sz="1700" b="1" dirty="0">
                <a:cs typeface="AngsanaUPC" panose="02020603050405020304" pitchFamily="18" charset="-34"/>
              </a:rPr>
              <a:t>$2,000 or more and a useful life of one year or more</a:t>
            </a:r>
          </a:p>
          <a:p>
            <a:r>
              <a:rPr lang="en-US" sz="1700" b="1" dirty="0" smtClean="0">
                <a:cs typeface="AngsanaUPC" panose="02020603050405020304" pitchFamily="18" charset="-34"/>
              </a:rPr>
              <a:t>Artwork </a:t>
            </a:r>
            <a:r>
              <a:rPr lang="en-US" sz="1700" b="1" dirty="0">
                <a:cs typeface="AngsanaUPC" panose="02020603050405020304" pitchFamily="18" charset="-34"/>
              </a:rPr>
              <a:t>&amp; Collections are evaluated on a case by case basis. </a:t>
            </a:r>
          </a:p>
          <a:p>
            <a:pPr>
              <a:lnSpc>
                <a:spcPct val="110000"/>
              </a:lnSpc>
            </a:pPr>
            <a:r>
              <a:rPr lang="en-US" sz="1700" b="1" dirty="0" smtClean="0">
                <a:cs typeface="AngsanaUPC" panose="02020603050405020304" pitchFamily="18" charset="-34"/>
              </a:rPr>
              <a:t>Included </a:t>
            </a:r>
            <a:r>
              <a:rPr lang="en-US" sz="1700" b="1" dirty="0">
                <a:cs typeface="AngsanaUPC" panose="02020603050405020304" pitchFamily="18" charset="-34"/>
              </a:rPr>
              <a:t>Costs</a:t>
            </a:r>
            <a:r>
              <a:rPr lang="en-US" sz="1700" dirty="0">
                <a:cs typeface="AngsanaUPC" panose="02020603050405020304" pitchFamily="18" charset="-34"/>
              </a:rPr>
              <a:t>: The initial price of the item or items (if constructed), including shipping and handling, applicable taxes, installation and ancillary costs (cords, cables, pipes, etc.) necessary for the item to function for the purpose for which it was acquired</a:t>
            </a:r>
          </a:p>
          <a:p>
            <a:r>
              <a:rPr lang="en-US" sz="1700" b="1" dirty="0" smtClean="0">
                <a:cs typeface="AngsanaUPC" panose="02020603050405020304" pitchFamily="18" charset="-34"/>
              </a:rPr>
              <a:t>Repairs</a:t>
            </a:r>
            <a:r>
              <a:rPr lang="en-US" sz="1700" b="1" dirty="0">
                <a:cs typeface="AngsanaUPC" panose="02020603050405020304" pitchFamily="18" charset="-34"/>
              </a:rPr>
              <a:t>, betterments or improvements</a:t>
            </a:r>
            <a:r>
              <a:rPr lang="en-US" sz="1700" dirty="0">
                <a:cs typeface="AngsanaUPC" panose="02020603050405020304" pitchFamily="18" charset="-34"/>
              </a:rPr>
              <a:t>: (a) Extend the estimated useful life; (b) increased capacity; (c) substantial improvements in the quality of output; or (d) substantial reduction in operating cost</a:t>
            </a:r>
          </a:p>
          <a:p>
            <a:r>
              <a:rPr lang="en-US" sz="1700" b="1" dirty="0" smtClean="0">
                <a:cs typeface="AngsanaUPC" panose="02020603050405020304" pitchFamily="18" charset="-34"/>
              </a:rPr>
              <a:t>Capital </a:t>
            </a:r>
            <a:r>
              <a:rPr lang="en-US" sz="1700" b="1" dirty="0">
                <a:cs typeface="AngsanaUPC" panose="02020603050405020304" pitchFamily="18" charset="-34"/>
              </a:rPr>
              <a:t>Outlay Expenditures</a:t>
            </a:r>
            <a:r>
              <a:rPr lang="en-US" sz="1700" dirty="0">
                <a:cs typeface="AngsanaUPC" panose="02020603050405020304" pitchFamily="18" charset="-34"/>
              </a:rPr>
              <a:t>: Purchase of </a:t>
            </a:r>
            <a:r>
              <a:rPr lang="en-US" sz="1700" b="1" u="sng" dirty="0">
                <a:cs typeface="AngsanaUPC" panose="02020603050405020304" pitchFamily="18" charset="-34"/>
              </a:rPr>
              <a:t>equipment </a:t>
            </a:r>
            <a:r>
              <a:rPr lang="en-US" sz="1700" dirty="0">
                <a:cs typeface="AngsanaUPC" panose="02020603050405020304" pitchFamily="18" charset="-34"/>
              </a:rPr>
              <a:t>where the account code assigned to purchase the item(s) begins with </a:t>
            </a:r>
            <a:r>
              <a:rPr lang="en-US" sz="1700" b="1" dirty="0">
                <a:cs typeface="AngsanaUPC" panose="02020603050405020304" pitchFamily="18" charset="-34"/>
              </a:rPr>
              <a:t>E6***  (Greater than $5K) or E7*** (Less than </a:t>
            </a:r>
            <a:r>
              <a:rPr lang="en-US" sz="1700" b="1" dirty="0" smtClean="0">
                <a:cs typeface="AngsanaUPC" panose="02020603050405020304" pitchFamily="18" charset="-34"/>
              </a:rPr>
              <a:t>$5K</a:t>
            </a:r>
            <a:r>
              <a:rPr lang="en-US" sz="1700" b="1" dirty="0">
                <a:cs typeface="AngsanaUPC" panose="02020603050405020304" pitchFamily="18" charset="-34"/>
              </a:rPr>
              <a:t>). </a:t>
            </a:r>
          </a:p>
          <a:p>
            <a:r>
              <a:rPr lang="en-US" sz="1700" b="1" dirty="0" smtClean="0">
                <a:cs typeface="AngsanaUPC" panose="02020603050405020304" pitchFamily="18" charset="-34"/>
              </a:rPr>
              <a:t>Account </a:t>
            </a:r>
            <a:r>
              <a:rPr lang="en-US" sz="1700" b="1" dirty="0">
                <a:cs typeface="AngsanaUPC" panose="02020603050405020304" pitchFamily="18" charset="-34"/>
              </a:rPr>
              <a:t>code (E-Code) E5*** </a:t>
            </a:r>
            <a:r>
              <a:rPr lang="en-US" sz="1700" dirty="0">
                <a:cs typeface="AngsanaUPC" panose="02020603050405020304" pitchFamily="18" charset="-34"/>
              </a:rPr>
              <a:t>should NOT be assigned to equipment purchases. </a:t>
            </a:r>
          </a:p>
          <a:p>
            <a:pPr marL="0" indent="0">
              <a:lnSpc>
                <a:spcPct val="80000"/>
              </a:lnSpc>
              <a:buNone/>
            </a:pPr>
            <a:endParaRPr lang="en-US" sz="3600" b="1" dirty="0">
              <a:latin typeface="TimesNewRoman,Bold"/>
            </a:endParaRPr>
          </a:p>
          <a:p>
            <a:endParaRPr lang="en-US" dirty="0"/>
          </a:p>
        </p:txBody>
      </p:sp>
      <p:sp>
        <p:nvSpPr>
          <p:cNvPr id="6" name="Rectangle 6"/>
          <p:cNvSpPr txBox="1">
            <a:spLocks noChangeArrowheads="1"/>
          </p:cNvSpPr>
          <p:nvPr/>
        </p:nvSpPr>
        <p:spPr bwMode="auto">
          <a:xfrm>
            <a:off x="1600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a:defRPr/>
            </a:pPr>
            <a:r>
              <a:rPr lang="en-US" sz="5400" b="1" i="1" dirty="0">
                <a:solidFill>
                  <a:srgbClr val="0F6FC6">
                    <a:lumMod val="25000"/>
                  </a:srgbClr>
                </a:solidFill>
                <a:effectLst>
                  <a:outerShdw blurRad="38100" dist="38100" dir="2700000" algn="tl">
                    <a:srgbClr val="FFFFFF"/>
                  </a:outerShdw>
                </a:effectLst>
                <a:latin typeface="Franklin Gothic Book"/>
              </a:rPr>
              <a:t>Asset Management</a:t>
            </a:r>
          </a:p>
        </p:txBody>
      </p:sp>
    </p:spTree>
    <p:extLst>
      <p:ext uri="{BB962C8B-B14F-4D97-AF65-F5344CB8AC3E}">
        <p14:creationId xmlns:p14="http://schemas.microsoft.com/office/powerpoint/2010/main" val="80759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a:xfrm>
            <a:off x="1828800" y="1066800"/>
            <a:ext cx="8534400" cy="5791200"/>
          </a:xfrm>
          <a:solidFill>
            <a:schemeClr val="accent1">
              <a:lumMod val="60000"/>
              <a:lumOff val="40000"/>
            </a:schemeClr>
          </a:solidFill>
        </p:spPr>
        <p:txBody>
          <a:bodyPr>
            <a:noAutofit/>
          </a:bodyPr>
          <a:lstStyle/>
          <a:p>
            <a:pPr marL="731838" lvl="1" indent="-457200">
              <a:spcBef>
                <a:spcPts val="580"/>
              </a:spcBef>
              <a:defRPr/>
            </a:pPr>
            <a:r>
              <a:rPr lang="en-US" sz="2000" b="1" dirty="0">
                <a:cs typeface="Times New Roman" pitchFamily="18" charset="0"/>
              </a:rPr>
              <a:t>Asset Accounting provides a unique property number for all items included in the fixed assets inventory system that exceed $2K.</a:t>
            </a:r>
          </a:p>
          <a:p>
            <a:pPr marL="731838" lvl="1" indent="-457200">
              <a:spcBef>
                <a:spcPts val="580"/>
              </a:spcBef>
              <a:defRPr/>
            </a:pPr>
            <a:r>
              <a:rPr lang="en-US" sz="2000" b="1" dirty="0">
                <a:cs typeface="Times New Roman" pitchFamily="18" charset="0"/>
              </a:rPr>
              <a:t> Capital Assets are included and exceed $5K</a:t>
            </a:r>
          </a:p>
          <a:p>
            <a:pPr marL="274638" lvl="1" indent="0">
              <a:spcBef>
                <a:spcPts val="580"/>
              </a:spcBef>
              <a:buNone/>
              <a:defRPr/>
            </a:pPr>
            <a:endParaRPr lang="en-US" sz="2000" b="1" dirty="0">
              <a:cs typeface="Times New Roman" pitchFamily="18" charset="0"/>
            </a:endParaRPr>
          </a:p>
          <a:p>
            <a:pPr marL="823913" lvl="3" indent="0">
              <a:spcBef>
                <a:spcPts val="580"/>
              </a:spcBef>
              <a:buNone/>
              <a:defRPr/>
            </a:pPr>
            <a:r>
              <a:rPr lang="en-US" b="1" dirty="0" smtClean="0">
                <a:solidFill>
                  <a:srgbClr val="FF0000"/>
                </a:solidFill>
                <a:cs typeface="Times New Roman" pitchFamily="18" charset="0"/>
              </a:rPr>
              <a:t>		Red Tags identify Grant Funded equipment</a:t>
            </a:r>
          </a:p>
          <a:p>
            <a:pPr marL="549275" lvl="2" indent="0">
              <a:spcBef>
                <a:spcPts val="580"/>
              </a:spcBef>
              <a:buNone/>
              <a:defRPr/>
            </a:pPr>
            <a:r>
              <a:rPr lang="en-US" b="1" dirty="0">
                <a:solidFill>
                  <a:srgbClr val="FFFF00"/>
                </a:solidFill>
                <a:cs typeface="Times New Roman" pitchFamily="18" charset="0"/>
              </a:rPr>
              <a:t>  </a:t>
            </a:r>
          </a:p>
          <a:p>
            <a:pPr marL="549275" lvl="2" indent="0">
              <a:spcBef>
                <a:spcPts val="580"/>
              </a:spcBef>
              <a:buNone/>
              <a:defRPr/>
            </a:pPr>
            <a:r>
              <a:rPr lang="en-US" b="1" dirty="0">
                <a:solidFill>
                  <a:srgbClr val="FFFF00"/>
                </a:solidFill>
                <a:cs typeface="Times New Roman" pitchFamily="18" charset="0"/>
              </a:rPr>
              <a:t>		Yellow Tags identify all other equipment (excluding vehicles)</a:t>
            </a:r>
          </a:p>
          <a:p>
            <a:pPr marL="549275" lvl="2" indent="0">
              <a:spcBef>
                <a:spcPts val="580"/>
              </a:spcBef>
              <a:buNone/>
              <a:defRPr/>
            </a:pPr>
            <a:r>
              <a:rPr lang="en-US" b="1" dirty="0">
                <a:cs typeface="Times New Roman" pitchFamily="18" charset="0"/>
              </a:rPr>
              <a:t>	</a:t>
            </a:r>
          </a:p>
          <a:p>
            <a:pPr marL="731838" lvl="1" indent="-457200">
              <a:spcBef>
                <a:spcPts val="580"/>
              </a:spcBef>
              <a:defRPr/>
            </a:pPr>
            <a:endParaRPr lang="en-US" sz="2000" b="1" dirty="0" smtClean="0">
              <a:cs typeface="Times New Roman" pitchFamily="18" charset="0"/>
            </a:endParaRPr>
          </a:p>
          <a:p>
            <a:pPr marL="731838" lvl="1" indent="-457200">
              <a:spcBef>
                <a:spcPts val="580"/>
              </a:spcBef>
              <a:defRPr/>
            </a:pPr>
            <a:r>
              <a:rPr lang="en-US" sz="2000" b="1" dirty="0" smtClean="0">
                <a:cs typeface="Times New Roman" pitchFamily="18" charset="0"/>
              </a:rPr>
              <a:t>The </a:t>
            </a:r>
            <a:r>
              <a:rPr lang="en-US" sz="2000" b="1" dirty="0">
                <a:cs typeface="Times New Roman" pitchFamily="18" charset="0"/>
              </a:rPr>
              <a:t>tag number for licensed vehicles begins with a “V”, and trailers with a “T”.  The license plate numbers assigned by Idaho Transportation Dept. is assigned in Banner Fixed Assets and will appear on departmental inventory listings run from ARGOS.</a:t>
            </a:r>
          </a:p>
          <a:p>
            <a:pPr marL="731838" lvl="1" indent="-457200">
              <a:spcBef>
                <a:spcPts val="580"/>
              </a:spcBef>
              <a:defRPr/>
            </a:pPr>
            <a:r>
              <a:rPr lang="en-US" sz="2000" b="1" dirty="0">
                <a:cs typeface="Times New Roman" pitchFamily="18" charset="0"/>
              </a:rPr>
              <a:t>Virtual tags are assigned for items such as underground pumps, wheel line irrigation systems, small ITS type switches in closets, etc… (begin with an 8)</a:t>
            </a:r>
          </a:p>
        </p:txBody>
      </p:sp>
      <p:pic>
        <p:nvPicPr>
          <p:cNvPr id="7" name="Picture 6"/>
          <p:cNvPicPr/>
          <p:nvPr/>
        </p:nvPicPr>
        <p:blipFill rotWithShape="1">
          <a:blip r:embed="rId2" cstate="print">
            <a:extLst>
              <a:ext uri="{28A0092B-C50C-407E-A947-70E740481C1C}">
                <a14:useLocalDpi xmlns:a14="http://schemas.microsoft.com/office/drawing/2010/main" val="0"/>
              </a:ext>
            </a:extLst>
          </a:blip>
          <a:srcRect l="5829" t="7940" r="7411" b="13447"/>
          <a:stretch/>
        </p:blipFill>
        <p:spPr bwMode="auto">
          <a:xfrm>
            <a:off x="2286000" y="2234565"/>
            <a:ext cx="1219200" cy="609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pic>
        <p:nvPicPr>
          <p:cNvPr id="8" name="Picture 7"/>
          <p:cNvPicPr/>
          <p:nvPr/>
        </p:nvPicPr>
        <p:blipFill rotWithShape="1">
          <a:blip r:embed="rId3" cstate="print">
            <a:extLst>
              <a:ext uri="{28A0092B-C50C-407E-A947-70E740481C1C}">
                <a14:useLocalDpi xmlns:a14="http://schemas.microsoft.com/office/drawing/2010/main" val="0"/>
              </a:ext>
            </a:extLst>
          </a:blip>
          <a:srcRect l="7560" t="12699" r="6556" b="12261"/>
          <a:stretch/>
        </p:blipFill>
        <p:spPr bwMode="auto">
          <a:xfrm>
            <a:off x="2286000" y="2947037"/>
            <a:ext cx="1219200" cy="6096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9" name="Rectangle 6"/>
          <p:cNvSpPr txBox="1">
            <a:spLocks noChangeArrowheads="1"/>
          </p:cNvSpPr>
          <p:nvPr/>
        </p:nvSpPr>
        <p:spPr bwMode="auto">
          <a:xfrm>
            <a:off x="1600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a:defRPr/>
            </a:pPr>
            <a:r>
              <a:rPr lang="en-US" sz="5400" b="1" i="1" dirty="0">
                <a:solidFill>
                  <a:srgbClr val="0F6FC6">
                    <a:lumMod val="25000"/>
                  </a:srgbClr>
                </a:solidFill>
                <a:effectLst>
                  <a:outerShdw blurRad="38100" dist="38100" dir="2700000" algn="tl">
                    <a:srgbClr val="FFFFFF"/>
                  </a:outerShdw>
                </a:effectLst>
                <a:latin typeface="Franklin Gothic Book"/>
              </a:rPr>
              <a:t>Asset Management</a:t>
            </a:r>
          </a:p>
        </p:txBody>
      </p:sp>
    </p:spTree>
    <p:extLst>
      <p:ext uri="{BB962C8B-B14F-4D97-AF65-F5344CB8AC3E}">
        <p14:creationId xmlns:p14="http://schemas.microsoft.com/office/powerpoint/2010/main" val="160746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066800"/>
            <a:ext cx="8534400" cy="5562600"/>
          </a:xfrm>
          <a:solidFill>
            <a:schemeClr val="accent3">
              <a:lumMod val="20000"/>
              <a:lumOff val="80000"/>
            </a:schemeClr>
          </a:solidFill>
        </p:spPr>
        <p:txBody>
          <a:bodyPr>
            <a:noAutofit/>
          </a:bodyPr>
          <a:lstStyle/>
          <a:p>
            <a:pPr marL="0" indent="0">
              <a:buNone/>
            </a:pPr>
            <a:r>
              <a:rPr lang="en-US" sz="2000" b="1" dirty="0">
                <a:solidFill>
                  <a:srgbClr val="2C2CC4"/>
                </a:solidFill>
                <a:cs typeface="Times New Roman" pitchFamily="18" charset="0"/>
              </a:rPr>
              <a:t>                    </a:t>
            </a:r>
          </a:p>
          <a:p>
            <a:pPr marL="0" indent="0">
              <a:buNone/>
            </a:pPr>
            <a:r>
              <a:rPr lang="en-US" sz="2000" b="1" dirty="0">
                <a:solidFill>
                  <a:srgbClr val="2C2CC4"/>
                </a:solidFill>
                <a:cs typeface="Times New Roman" pitchFamily="18" charset="0"/>
              </a:rPr>
              <a:t>                      	Capital Outlay less than $2K (Blue Tags)</a:t>
            </a:r>
          </a:p>
          <a:p>
            <a:pPr marL="0" indent="0">
              <a:buNone/>
            </a:pPr>
            <a:endParaRPr lang="en-US" sz="2000" b="1" dirty="0">
              <a:cs typeface="Times New Roman" pitchFamily="18" charset="0"/>
            </a:endParaRPr>
          </a:p>
          <a:p>
            <a:pPr lvl="1">
              <a:buFont typeface="Arial" pitchFamily="34" charset="0"/>
              <a:buChar char="•"/>
            </a:pPr>
            <a:r>
              <a:rPr lang="en-US" sz="1800" b="1" dirty="0">
                <a:cs typeface="Times New Roman" pitchFamily="18" charset="0"/>
              </a:rPr>
              <a:t>Can be provided for equipment such as computers, flat panel monitors, GPS’s, projectors, HD TV’s, etc. Not restricted to these items. </a:t>
            </a:r>
          </a:p>
          <a:p>
            <a:pPr lvl="1">
              <a:lnSpc>
                <a:spcPct val="150000"/>
              </a:lnSpc>
              <a:buFont typeface="Arial" pitchFamily="34" charset="0"/>
              <a:buChar char="•"/>
            </a:pPr>
            <a:r>
              <a:rPr lang="en-US" sz="1800" b="1" dirty="0">
                <a:cs typeface="Times New Roman" pitchFamily="18" charset="0"/>
              </a:rPr>
              <a:t>Blue Tags will be provided upon request ($125.00 for 500 or $25.00 per 100)</a:t>
            </a:r>
          </a:p>
          <a:p>
            <a:pPr lvl="1">
              <a:lnSpc>
                <a:spcPct val="150000"/>
              </a:lnSpc>
              <a:buFont typeface="Arial" pitchFamily="34" charset="0"/>
              <a:buChar char="•"/>
            </a:pPr>
            <a:r>
              <a:rPr lang="en-US" sz="1800" b="1" dirty="0">
                <a:cs typeface="Times New Roman" pitchFamily="18" charset="0"/>
              </a:rPr>
              <a:t>Smaller quantities provided at no cost.</a:t>
            </a:r>
          </a:p>
          <a:p>
            <a:pPr lvl="1">
              <a:lnSpc>
                <a:spcPct val="150000"/>
              </a:lnSpc>
              <a:buFont typeface="Arial" pitchFamily="34" charset="0"/>
              <a:buChar char="•"/>
            </a:pPr>
            <a:r>
              <a:rPr lang="en-US" sz="1800" b="1" dirty="0">
                <a:cs typeface="Times New Roman" pitchFamily="18" charset="0"/>
              </a:rPr>
              <a:t>ITS and Risk Management can also provide.</a:t>
            </a:r>
          </a:p>
          <a:p>
            <a:pPr lvl="1">
              <a:lnSpc>
                <a:spcPct val="150000"/>
              </a:lnSpc>
              <a:buFont typeface="Arial" pitchFamily="34" charset="0"/>
              <a:buChar char="•"/>
            </a:pPr>
            <a:r>
              <a:rPr lang="en-US" sz="1800" b="1" dirty="0">
                <a:cs typeface="Times New Roman" pitchFamily="18" charset="0"/>
              </a:rPr>
              <a:t>Provided as a tool to assist unit tracking &amp; </a:t>
            </a:r>
            <a:r>
              <a:rPr lang="en-US" sz="1800" b="1" dirty="0">
                <a:solidFill>
                  <a:schemeClr val="accent3">
                    <a:lumMod val="50000"/>
                  </a:schemeClr>
                </a:solidFill>
                <a:cs typeface="Times New Roman" pitchFamily="18" charset="0"/>
              </a:rPr>
              <a:t>inland marine insurance reporting</a:t>
            </a:r>
          </a:p>
          <a:p>
            <a:pPr lvl="1">
              <a:buFont typeface="Arial" pitchFamily="34" charset="0"/>
              <a:buChar char="•"/>
            </a:pPr>
            <a:r>
              <a:rPr lang="en-US" sz="1800" b="1" dirty="0">
                <a:cs typeface="Times New Roman" pitchFamily="18" charset="0"/>
              </a:rPr>
              <a:t>Sample Excel spreadsheet is available upon request or available for download on Asset Accounting’s web page.</a:t>
            </a:r>
          </a:p>
          <a:p>
            <a:pPr lvl="1">
              <a:buFont typeface="Arial" pitchFamily="34" charset="0"/>
              <a:buChar char="•"/>
            </a:pPr>
            <a:r>
              <a:rPr lang="en-US" sz="1800" b="1" dirty="0">
                <a:cs typeface="Times New Roman" pitchFamily="18" charset="0"/>
              </a:rPr>
              <a:t>This equipment </a:t>
            </a:r>
            <a:r>
              <a:rPr lang="en-US" sz="1800" b="1" i="1" u="sng" dirty="0">
                <a:cs typeface="Times New Roman" pitchFamily="18" charset="0"/>
              </a:rPr>
              <a:t>is not added </a:t>
            </a:r>
            <a:r>
              <a:rPr lang="en-US" sz="1800" b="1" dirty="0">
                <a:cs typeface="Times New Roman" pitchFamily="18" charset="0"/>
              </a:rPr>
              <a:t>to Banner Fixed Assets system</a:t>
            </a:r>
          </a:p>
          <a:p>
            <a:pPr marL="0" indent="0" algn="ctr">
              <a:buNone/>
            </a:pPr>
            <a:endParaRPr lang="en-US" b="1" dirty="0" smtClean="0">
              <a:solidFill>
                <a:schemeClr val="accent2"/>
              </a:solidFill>
              <a:latin typeface="TimesNewRoman"/>
              <a:cs typeface="Times New Roman" pitchFamily="18" charset="0"/>
            </a:endParaRPr>
          </a:p>
          <a:p>
            <a:endParaRPr lang="en-US" dirty="0"/>
          </a:p>
        </p:txBody>
      </p:sp>
      <p:pic>
        <p:nvPicPr>
          <p:cNvPr id="7" name="Picture 6"/>
          <p:cNvPicPr/>
          <p:nvPr/>
        </p:nvPicPr>
        <p:blipFill rotWithShape="1">
          <a:blip r:embed="rId2" cstate="print">
            <a:extLst>
              <a:ext uri="{28A0092B-C50C-407E-A947-70E740481C1C}">
                <a14:useLocalDpi xmlns:a14="http://schemas.microsoft.com/office/drawing/2010/main" val="0"/>
              </a:ext>
            </a:extLst>
          </a:blip>
          <a:srcRect l="6570" t="12675" r="7853" b="11268"/>
          <a:stretch/>
        </p:blipFill>
        <p:spPr bwMode="auto">
          <a:xfrm>
            <a:off x="2057400" y="1295400"/>
            <a:ext cx="1397876" cy="685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5" name="Rectangle 6"/>
          <p:cNvSpPr txBox="1">
            <a:spLocks noChangeArrowheads="1"/>
          </p:cNvSpPr>
          <p:nvPr/>
        </p:nvSpPr>
        <p:spPr bwMode="auto">
          <a:xfrm>
            <a:off x="1600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a:defRPr/>
            </a:pPr>
            <a:r>
              <a:rPr lang="en-US" sz="5400" b="1" i="1" dirty="0">
                <a:solidFill>
                  <a:srgbClr val="0F6FC6">
                    <a:lumMod val="25000"/>
                  </a:srgbClr>
                </a:solidFill>
                <a:effectLst>
                  <a:outerShdw blurRad="38100" dist="38100" dir="2700000" algn="tl">
                    <a:srgbClr val="FFFFFF"/>
                  </a:outerShdw>
                </a:effectLst>
                <a:latin typeface="Franklin Gothic Book"/>
              </a:rPr>
              <a:t>Asset Management</a:t>
            </a:r>
          </a:p>
        </p:txBody>
      </p:sp>
    </p:spTree>
    <p:extLst>
      <p:ext uri="{BB962C8B-B14F-4D97-AF65-F5344CB8AC3E}">
        <p14:creationId xmlns:p14="http://schemas.microsoft.com/office/powerpoint/2010/main" val="283859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1524000"/>
            <a:ext cx="8763000" cy="5029200"/>
          </a:xfrm>
          <a:solidFill>
            <a:schemeClr val="accent3">
              <a:lumMod val="20000"/>
              <a:lumOff val="80000"/>
            </a:schemeClr>
          </a:solidFill>
        </p:spPr>
        <p:txBody>
          <a:bodyPr>
            <a:noAutofit/>
          </a:bodyPr>
          <a:lstStyle/>
          <a:p>
            <a:pPr lvl="1">
              <a:spcBef>
                <a:spcPts val="580"/>
              </a:spcBef>
              <a:defRPr/>
            </a:pPr>
            <a:endParaRPr lang="en-US" sz="2000" b="1" dirty="0">
              <a:latin typeface="+mj-lt"/>
              <a:cs typeface="Times New Roman" pitchFamily="18" charset="0"/>
            </a:endParaRPr>
          </a:p>
          <a:p>
            <a:pPr lvl="1">
              <a:spcBef>
                <a:spcPts val="580"/>
              </a:spcBef>
              <a:defRPr/>
            </a:pPr>
            <a:r>
              <a:rPr lang="en-US" sz="2000" b="1" dirty="0">
                <a:latin typeface="+mj-lt"/>
                <a:cs typeface="Times New Roman" pitchFamily="18" charset="0"/>
              </a:rPr>
              <a:t>Will conduct a </a:t>
            </a:r>
            <a:r>
              <a:rPr lang="en-US" sz="2000" b="1" u="sng" dirty="0">
                <a:latin typeface="+mj-lt"/>
                <a:cs typeface="Times New Roman" pitchFamily="18" charset="0"/>
              </a:rPr>
              <a:t>physical verification </a:t>
            </a:r>
            <a:r>
              <a:rPr lang="en-US" sz="2000" b="1" dirty="0">
                <a:latin typeface="+mj-lt"/>
                <a:cs typeface="Times New Roman" pitchFamily="18" charset="0"/>
              </a:rPr>
              <a:t>of inventories as a process of evaluating unit inventory effectiveness.</a:t>
            </a:r>
          </a:p>
          <a:p>
            <a:pPr lvl="1">
              <a:spcBef>
                <a:spcPts val="580"/>
              </a:spcBef>
              <a:defRPr/>
            </a:pPr>
            <a:r>
              <a:rPr lang="en-US" sz="2000" b="1" dirty="0">
                <a:latin typeface="+mj-lt"/>
                <a:cs typeface="Times New Roman" pitchFamily="18" charset="0"/>
              </a:rPr>
              <a:t>Normally within 8 months of annual inventory.</a:t>
            </a:r>
          </a:p>
          <a:p>
            <a:pPr lvl="1">
              <a:spcBef>
                <a:spcPts val="580"/>
              </a:spcBef>
              <a:defRPr/>
            </a:pPr>
            <a:r>
              <a:rPr lang="en-US" sz="2000" b="1" dirty="0">
                <a:latin typeface="+mj-lt"/>
                <a:cs typeface="Times New Roman" pitchFamily="18" charset="0"/>
              </a:rPr>
              <a:t>Federal Statutes require all grant funded assets to be physically verified every two years. </a:t>
            </a:r>
          </a:p>
          <a:p>
            <a:pPr lvl="1">
              <a:spcBef>
                <a:spcPts val="580"/>
              </a:spcBef>
              <a:defRPr/>
            </a:pPr>
            <a:r>
              <a:rPr lang="en-US" sz="2000" b="1" dirty="0">
                <a:latin typeface="+mj-lt"/>
                <a:cs typeface="Times New Roman" pitchFamily="18" charset="0"/>
              </a:rPr>
              <a:t>Conducted to verify the accuracy of records in the Banner Fixed Assets.</a:t>
            </a:r>
          </a:p>
          <a:p>
            <a:pPr lvl="1">
              <a:spcBef>
                <a:spcPts val="580"/>
              </a:spcBef>
              <a:defRPr/>
            </a:pPr>
            <a:r>
              <a:rPr lang="en-US" sz="2000" b="1" dirty="0">
                <a:latin typeface="+mj-lt"/>
                <a:cs typeface="Times New Roman" pitchFamily="18" charset="0"/>
              </a:rPr>
              <a:t>Verifies the existence and activity status of equipment. </a:t>
            </a:r>
          </a:p>
          <a:p>
            <a:pPr lvl="1">
              <a:spcBef>
                <a:spcPts val="580"/>
              </a:spcBef>
              <a:defRPr/>
            </a:pPr>
            <a:r>
              <a:rPr lang="en-US" sz="2000" b="1" dirty="0">
                <a:latin typeface="+mj-lt"/>
                <a:cs typeface="Times New Roman" pitchFamily="18" charset="0"/>
              </a:rPr>
              <a:t>Provides an overall assessment of the effectiveness of the University’s Asset Management Processes. </a:t>
            </a:r>
          </a:p>
          <a:p>
            <a:pPr lvl="1">
              <a:spcBef>
                <a:spcPts val="580"/>
              </a:spcBef>
              <a:defRPr/>
            </a:pPr>
            <a:r>
              <a:rPr lang="en-US" sz="2000" b="1" dirty="0">
                <a:latin typeface="+mj-lt"/>
                <a:cs typeface="Times New Roman" pitchFamily="18" charset="0"/>
              </a:rPr>
              <a:t>Measure the level of compliance with established policies and procedures. </a:t>
            </a:r>
          </a:p>
          <a:p>
            <a:pPr lvl="1">
              <a:spcBef>
                <a:spcPts val="580"/>
              </a:spcBef>
              <a:defRPr/>
            </a:pPr>
            <a:r>
              <a:rPr lang="en-US" sz="2000" b="1" dirty="0">
                <a:latin typeface="+mj-lt"/>
                <a:cs typeface="Times New Roman" pitchFamily="18" charset="0"/>
              </a:rPr>
              <a:t>Data used in various other management reports</a:t>
            </a:r>
          </a:p>
          <a:p>
            <a:pPr marL="274320" indent="-274320">
              <a:spcBef>
                <a:spcPts val="580"/>
              </a:spcBef>
              <a:defRPr/>
            </a:pPr>
            <a:endParaRPr lang="en-US" sz="1200" b="1" dirty="0">
              <a:latin typeface="Cambria" panose="02040503050406030204" pitchFamily="18" charset="0"/>
              <a:cs typeface="Times New Roman" pitchFamily="18" charset="0"/>
            </a:endParaRPr>
          </a:p>
          <a:p>
            <a:pPr marL="274320" indent="-274320">
              <a:spcBef>
                <a:spcPts val="580"/>
              </a:spcBef>
              <a:defRPr/>
            </a:pPr>
            <a:endParaRPr lang="en-US" sz="1200" b="1" dirty="0">
              <a:latin typeface="Cambria" panose="02040503050406030204" pitchFamily="18" charset="0"/>
              <a:cs typeface="Times New Roman" pitchFamily="18" charset="0"/>
            </a:endParaRPr>
          </a:p>
          <a:p>
            <a:pPr marL="274320" indent="-274320">
              <a:spcBef>
                <a:spcPts val="580"/>
              </a:spcBef>
              <a:defRPr/>
            </a:pPr>
            <a:endParaRPr lang="en-US" sz="1200" b="1" dirty="0">
              <a:latin typeface="Cambria" panose="02040503050406030204" pitchFamily="18" charset="0"/>
              <a:cs typeface="Times New Roman" pitchFamily="18" charset="0"/>
            </a:endParaRPr>
          </a:p>
          <a:p>
            <a:pPr marL="0" indent="0">
              <a:buNone/>
            </a:pPr>
            <a:endParaRPr lang="en-US" dirty="0"/>
          </a:p>
        </p:txBody>
      </p:sp>
      <p:sp>
        <p:nvSpPr>
          <p:cNvPr id="5" name="Rectangle 6"/>
          <p:cNvSpPr txBox="1">
            <a:spLocks noChangeArrowheads="1"/>
          </p:cNvSpPr>
          <p:nvPr/>
        </p:nvSpPr>
        <p:spPr bwMode="auto">
          <a:xfrm>
            <a:off x="1600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a:defRPr/>
            </a:pPr>
            <a:r>
              <a:rPr lang="en-US" sz="5400" b="1" i="1" dirty="0">
                <a:solidFill>
                  <a:srgbClr val="0F6FC6">
                    <a:lumMod val="25000"/>
                  </a:srgbClr>
                </a:solidFill>
                <a:effectLst>
                  <a:outerShdw blurRad="38100" dist="38100" dir="2700000" algn="tl">
                    <a:srgbClr val="FFFFFF"/>
                  </a:outerShdw>
                </a:effectLst>
                <a:latin typeface="Franklin Gothic Book"/>
              </a:rPr>
              <a:t>Asset Management</a:t>
            </a:r>
          </a:p>
        </p:txBody>
      </p:sp>
      <p:sp>
        <p:nvSpPr>
          <p:cNvPr id="8" name="Rectangle 2"/>
          <p:cNvSpPr txBox="1">
            <a:spLocks noChangeArrowheads="1"/>
          </p:cNvSpPr>
          <p:nvPr/>
        </p:nvSpPr>
        <p:spPr>
          <a:xfrm>
            <a:off x="1600200" y="990600"/>
            <a:ext cx="3810000"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Verification of Annual Inventory</a:t>
            </a:r>
          </a:p>
        </p:txBody>
      </p:sp>
    </p:spTree>
    <p:extLst>
      <p:ext uri="{BB962C8B-B14F-4D97-AF65-F5344CB8AC3E}">
        <p14:creationId xmlns:p14="http://schemas.microsoft.com/office/powerpoint/2010/main" val="2133795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316</Words>
  <Application>Microsoft Office PowerPoint</Application>
  <PresentationFormat>Widescreen</PresentationFormat>
  <Paragraphs>44</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AngsanaUPC</vt:lpstr>
      <vt:lpstr>Arial</vt:lpstr>
      <vt:lpstr>Calibri</vt:lpstr>
      <vt:lpstr>Calibri Light</vt:lpstr>
      <vt:lpstr>Cambria</vt:lpstr>
      <vt:lpstr>Franklin Gothic Book</vt:lpstr>
      <vt:lpstr>Times New Roman</vt:lpstr>
      <vt:lpstr>TimesNewRoman</vt:lpstr>
      <vt:lpstr>TimesNewRoman,Bold</vt:lpstr>
      <vt:lpstr>Office Theme</vt:lpstr>
      <vt:lpstr>PowerPoint Presentation</vt:lpstr>
      <vt:lpstr>PowerPoint Presentation</vt:lpstr>
      <vt:lpstr>PowerPoint Presentation</vt:lpstr>
      <vt:lpstr>PowerPoint Presentation</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Groves, Joseph (jgroves@uidaho.edu)</dc:creator>
  <cp:lastModifiedBy>Keeney, Linda (lkeeney@uidaho.edu)</cp:lastModifiedBy>
  <cp:revision>2</cp:revision>
  <dcterms:created xsi:type="dcterms:W3CDTF">2019-02-28T20:24:06Z</dcterms:created>
  <dcterms:modified xsi:type="dcterms:W3CDTF">2019-03-06T22:03:59Z</dcterms:modified>
</cp:coreProperties>
</file>