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9"/>
  </p:handoutMasterIdLst>
  <p:sldIdLst>
    <p:sldId id="256" r:id="rId2"/>
    <p:sldId id="267" r:id="rId3"/>
    <p:sldId id="265" r:id="rId4"/>
    <p:sldId id="257" r:id="rId5"/>
    <p:sldId id="258" r:id="rId6"/>
    <p:sldId id="273" r:id="rId7"/>
    <p:sldId id="259" r:id="rId8"/>
    <p:sldId id="260" r:id="rId9"/>
    <p:sldId id="268" r:id="rId10"/>
    <p:sldId id="261" r:id="rId11"/>
    <p:sldId id="262" r:id="rId12"/>
    <p:sldId id="263" r:id="rId13"/>
    <p:sldId id="266" r:id="rId14"/>
    <p:sldId id="271" r:id="rId15"/>
    <p:sldId id="269" r:id="rId16"/>
    <p:sldId id="264" r:id="rId17"/>
    <p:sldId id="272" r:id="rId18"/>
  </p:sldIdLst>
  <p:sldSz cx="12192000" cy="6858000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72" d="100"/>
          <a:sy n="72" d="100"/>
        </p:scale>
        <p:origin x="88" y="2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4824E856-78D9-4E87-B320-B15C54E0E67B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C59F714B-6435-4F63-A948-81786621C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919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lkeeney@uidaho.edu" TargetMode="External"/><Relationship Id="rId2" Type="http://schemas.openxmlformats.org/officeDocument/2006/relationships/hyperlink" Target="mailto:receipt@ca1.chromeriver.co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Fig Meeting  CR FAQ’s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May 24, 2019 – Final Meeting for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551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Purchasing Card Transactions lost in transit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USBANK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4221704"/>
          </a:xfrm>
        </p:spPr>
        <p:txBody>
          <a:bodyPr>
            <a:normAutofit/>
          </a:bodyPr>
          <a:lstStyle/>
          <a:p>
            <a:r>
              <a:rPr lang="en-US" dirty="0" smtClean="0"/>
              <a:t>Has Identified when each of the transactions were submitted to Chrome River.</a:t>
            </a:r>
          </a:p>
          <a:p>
            <a:r>
              <a:rPr lang="en-US" dirty="0" smtClean="0"/>
              <a:t>Date, File Name, Time</a:t>
            </a:r>
          </a:p>
          <a:p>
            <a:endParaRPr lang="en-US" dirty="0"/>
          </a:p>
          <a:p>
            <a:r>
              <a:rPr lang="en-US" b="1" dirty="0" smtClean="0"/>
              <a:t>FREQUENCY OF TRANSFER</a:t>
            </a:r>
          </a:p>
          <a:p>
            <a:r>
              <a:rPr lang="en-US" dirty="0" smtClean="0"/>
              <a:t>Eastern Time – Transfer stops at 2:00 pm our Time on Friday.</a:t>
            </a:r>
          </a:p>
          <a:p>
            <a:r>
              <a:rPr lang="en-US" dirty="0" smtClean="0"/>
              <a:t>Resumes – Midnight following Monday.</a:t>
            </a:r>
          </a:p>
          <a:p>
            <a:r>
              <a:rPr lang="en-US" dirty="0" smtClean="0"/>
              <a:t>None Received after Friday @ 2:00, Sat, Sun or Monday.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Chrome River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422493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Is Currently Following Up on their Process, but have verified that we are receiving data Tuesday through Friday.</a:t>
            </a:r>
          </a:p>
          <a:p>
            <a:r>
              <a:rPr lang="en-US" dirty="0" smtClean="0"/>
              <a:t>Depending on what Chrome River determines will help us in the future:</a:t>
            </a:r>
          </a:p>
          <a:p>
            <a:r>
              <a:rPr lang="en-US" dirty="0" smtClean="0"/>
              <a:t>But for now, the Bank will be resending the lost transactions as we identify them.</a:t>
            </a:r>
          </a:p>
          <a:p>
            <a:endParaRPr lang="en-US" dirty="0" smtClean="0"/>
          </a:p>
          <a:p>
            <a:r>
              <a:rPr lang="en-US" b="1" dirty="0" smtClean="0"/>
              <a:t>VENDORS</a:t>
            </a:r>
          </a:p>
          <a:p>
            <a:r>
              <a:rPr lang="en-US" dirty="0" smtClean="0"/>
              <a:t>Submit their daily transactions based on their accounting - varies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433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Blanket Pre-Approvals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Problems:</a:t>
            </a:r>
          </a:p>
          <a:p>
            <a:pPr lvl="2"/>
            <a:r>
              <a:rPr lang="en-US" dirty="0" smtClean="0"/>
              <a:t>You </a:t>
            </a:r>
            <a:r>
              <a:rPr lang="en-US" b="1" dirty="0" smtClean="0"/>
              <a:t>can not </a:t>
            </a:r>
            <a:r>
              <a:rPr lang="en-US" dirty="0" smtClean="0"/>
              <a:t>make the Blanket for $1.00 or less than what will be spent during that period.</a:t>
            </a:r>
          </a:p>
          <a:p>
            <a:pPr lvl="2"/>
            <a:r>
              <a:rPr lang="en-US" dirty="0" smtClean="0"/>
              <a:t>You </a:t>
            </a:r>
            <a:r>
              <a:rPr lang="en-US" b="1" dirty="0" smtClean="0"/>
              <a:t>can not </a:t>
            </a:r>
            <a:r>
              <a:rPr lang="en-US" dirty="0" smtClean="0"/>
              <a:t>combine in state and out of state on the same Pre-Approval Because of Expense Codes Assigned.</a:t>
            </a:r>
          </a:p>
          <a:p>
            <a:pPr lvl="2"/>
            <a:r>
              <a:rPr lang="en-US" dirty="0" smtClean="0"/>
              <a:t>Once the Pre-approval is closed or expired – you </a:t>
            </a:r>
            <a:r>
              <a:rPr lang="en-US" b="1" dirty="0" smtClean="0"/>
              <a:t>can not use </a:t>
            </a:r>
            <a:r>
              <a:rPr lang="en-US" dirty="0" smtClean="0"/>
              <a:t>it again and</a:t>
            </a:r>
          </a:p>
          <a:p>
            <a:pPr lvl="2"/>
            <a:r>
              <a:rPr lang="en-US" dirty="0" smtClean="0"/>
              <a:t>FOR NOW – We are allowing you to enter a new or second pre-approval.</a:t>
            </a:r>
          </a:p>
          <a:p>
            <a:pPr lvl="2"/>
            <a:endParaRPr lang="en-US" dirty="0"/>
          </a:p>
          <a:p>
            <a:r>
              <a:rPr lang="en-US" dirty="0" smtClean="0"/>
              <a:t>Future:  We need to find a more efficient method of handling these types of transactions.  UI will contact other Universities with Chrome River to see how they handle these transactions and what they suggest.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5342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90 Day Rule and Terminated Employees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3950677"/>
          </a:xfrm>
        </p:spPr>
        <p:txBody>
          <a:bodyPr/>
          <a:lstStyle/>
          <a:p>
            <a:r>
              <a:rPr lang="en-US" dirty="0" smtClean="0"/>
              <a:t>Although it was happening at 45 day (which has been fixed)</a:t>
            </a:r>
          </a:p>
          <a:p>
            <a:endParaRPr lang="en-US" dirty="0"/>
          </a:p>
          <a:p>
            <a:r>
              <a:rPr lang="en-US" dirty="0" smtClean="0"/>
              <a:t>It was a example of what will happen if the transactions are over 90 days, you will not be able to save the comments or process them on a claim.</a:t>
            </a:r>
          </a:p>
          <a:p>
            <a:endParaRPr lang="en-US" dirty="0"/>
          </a:p>
          <a:p>
            <a:r>
              <a:rPr lang="en-US" b="1" dirty="0" smtClean="0"/>
              <a:t>Employees that leave </a:t>
            </a:r>
            <a:r>
              <a:rPr lang="en-US" dirty="0" smtClean="0"/>
              <a:t>the UI with transactions on their E-Wallet.  Once the termination </a:t>
            </a:r>
            <a:r>
              <a:rPr lang="en-US" dirty="0" err="1" smtClean="0"/>
              <a:t>epaf</a:t>
            </a:r>
            <a:r>
              <a:rPr lang="en-US" dirty="0" smtClean="0"/>
              <a:t> is effective, the individual will loose access to Chrome River and Their Delegates will also loose access to their E-Wallet.  Placing the charges in limbo………..</a:t>
            </a:r>
          </a:p>
          <a:p>
            <a:r>
              <a:rPr lang="en-US" dirty="0" smtClean="0"/>
              <a:t>Currently Reviewing for a reasonable process of how these will be posted to the budget and credited the purchasing card general ledgers.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0243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Year End Process with Chrome River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June 28, Last Day for Accounts Payable to Process for Fiscal 2019   Fiscal Year is based on the date it is feed to Banner not the date it was created.</a:t>
            </a:r>
          </a:p>
          <a:p>
            <a:endParaRPr lang="en-US" dirty="0" smtClean="0"/>
          </a:p>
          <a:p>
            <a:r>
              <a:rPr lang="en-US" dirty="0" smtClean="0"/>
              <a:t>All documents that are feed to Banner after June 28 -will be FISCAL 2020.</a:t>
            </a:r>
          </a:p>
          <a:p>
            <a:endParaRPr lang="en-US" dirty="0"/>
          </a:p>
          <a:p>
            <a:r>
              <a:rPr lang="en-US" dirty="0" smtClean="0"/>
              <a:t>Will not have the ability to clear the approvals as in Vandal Web – you will need to remind the travelers and supervisors etc. to clear their approvals regularly for all Chrome River Documents in order to ensure they are processed by June 28</a:t>
            </a:r>
            <a:r>
              <a:rPr lang="en-US" baseline="30000" dirty="0" smtClean="0"/>
              <a:t>th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TR Travel Expense Reports, NT Purchasing Card Reports,  NT Employee Reimbursements.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324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Receipt to your email</a:t>
            </a:r>
          </a:p>
          <a:p>
            <a:r>
              <a:rPr lang="en-US" dirty="0" smtClean="0"/>
              <a:t>To </a:t>
            </a:r>
            <a:r>
              <a:rPr lang="en-US" dirty="0" smtClean="0">
                <a:hlinkClick r:id="rId2"/>
              </a:rPr>
              <a:t>receipt@ca1.chromeriver.com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subject line the dollar amount  125.00</a:t>
            </a:r>
            <a:br>
              <a:rPr lang="en-US" dirty="0" smtClean="0"/>
            </a:br>
            <a:r>
              <a:rPr lang="en-US" dirty="0" smtClean="0"/>
              <a:t>Attach receipt - send</a:t>
            </a:r>
          </a:p>
          <a:p>
            <a:endParaRPr lang="en-US" dirty="0"/>
          </a:p>
          <a:p>
            <a:r>
              <a:rPr lang="en-US" dirty="0" smtClean="0"/>
              <a:t>Email from one user to another </a:t>
            </a:r>
            <a:r>
              <a:rPr lang="en-US" dirty="0" err="1" smtClean="0"/>
              <a:t>ewallet</a:t>
            </a:r>
            <a:endParaRPr lang="en-US" dirty="0" smtClean="0"/>
          </a:p>
          <a:p>
            <a:r>
              <a:rPr lang="en-US" dirty="0" smtClean="0"/>
              <a:t>To </a:t>
            </a:r>
            <a:r>
              <a:rPr lang="en-US" dirty="0" smtClean="0">
                <a:hlinkClick r:id="rId2"/>
              </a:rPr>
              <a:t>receipt@ca1.chromeriver.com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subject:   email address   </a:t>
            </a:r>
            <a:r>
              <a:rPr lang="en-US" dirty="0" smtClean="0">
                <a:hlinkClick r:id="rId3"/>
              </a:rPr>
              <a:t>lkeeney@uidaho.edu</a:t>
            </a:r>
            <a:endParaRPr lang="en-US" dirty="0" smtClean="0"/>
          </a:p>
          <a:p>
            <a:r>
              <a:rPr lang="en-US" dirty="0" smtClean="0"/>
              <a:t>Attach receipt - send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Emailing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352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are receiving reported problems this past week with the images.</a:t>
            </a:r>
          </a:p>
          <a:p>
            <a:endParaRPr lang="en-US" dirty="0"/>
          </a:p>
          <a:p>
            <a:r>
              <a:rPr lang="en-US" dirty="0" smtClean="0"/>
              <a:t>Be sure that you have the updated versions of Adobe or your imaging software available.  Adobe 11.0 is what I am currently using.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551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yet to 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handle Purchasing Card charges without receipts?</a:t>
            </a:r>
          </a:p>
          <a:p>
            <a:r>
              <a:rPr lang="en-US" dirty="0" smtClean="0"/>
              <a:t>How to handle Purchasing Card expense with mixed Personal Travel?</a:t>
            </a:r>
          </a:p>
          <a:p>
            <a:r>
              <a:rPr lang="en-US" dirty="0" smtClean="0"/>
              <a:t>How to handle GA, TA, RA’s  Supervisors approvals – currently </a:t>
            </a:r>
            <a:r>
              <a:rPr lang="en-US" dirty="0" err="1" smtClean="0"/>
              <a:t>lkeeney</a:t>
            </a:r>
            <a:endParaRPr lang="en-US" dirty="0" smtClean="0"/>
          </a:p>
          <a:p>
            <a:r>
              <a:rPr lang="en-US" dirty="0" smtClean="0"/>
              <a:t>Review the current warnings and ensure that all warning are working correctly.</a:t>
            </a:r>
          </a:p>
          <a:p>
            <a:endParaRPr lang="en-US" dirty="0"/>
          </a:p>
          <a:p>
            <a:r>
              <a:rPr lang="en-US" dirty="0" smtClean="0"/>
              <a:t>Reporting</a:t>
            </a:r>
          </a:p>
          <a:p>
            <a:endParaRPr lang="en-US" dirty="0"/>
          </a:p>
          <a:p>
            <a:r>
              <a:rPr lang="en-US" dirty="0" smtClean="0"/>
              <a:t>More Web Page Updates and information as the program changes.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525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Year End Schedules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June 3 – 1</a:t>
            </a:r>
            <a:r>
              <a:rPr lang="en-US" baseline="30000" dirty="0" smtClean="0"/>
              <a:t>st</a:t>
            </a:r>
            <a:r>
              <a:rPr lang="en-US" dirty="0" smtClean="0"/>
              <a:t> day for 2020 PO’s</a:t>
            </a:r>
          </a:p>
          <a:p>
            <a:r>
              <a:rPr lang="en-US" dirty="0" smtClean="0"/>
              <a:t>June 7 – Last day for 2019 PO’s</a:t>
            </a:r>
          </a:p>
          <a:p>
            <a:r>
              <a:rPr lang="en-US" dirty="0" smtClean="0"/>
              <a:t>June 12 – Last Day Payroll CT’s</a:t>
            </a:r>
          </a:p>
          <a:p>
            <a:r>
              <a:rPr lang="en-US" dirty="0" smtClean="0"/>
              <a:t>June 28 – Cash Items to Cashiers including Petty Cash</a:t>
            </a:r>
          </a:p>
          <a:p>
            <a:endParaRPr lang="en-US" dirty="0"/>
          </a:p>
          <a:p>
            <a:r>
              <a:rPr lang="en-US" sz="2000" b="1" u="sng" dirty="0" smtClean="0"/>
              <a:t>4</a:t>
            </a:r>
            <a:r>
              <a:rPr lang="en-US" sz="2000" b="1" u="sng" baseline="30000" dirty="0" smtClean="0"/>
              <a:t>th</a:t>
            </a:r>
            <a:r>
              <a:rPr lang="en-US" sz="2000" b="1" u="sng" dirty="0" smtClean="0"/>
              <a:t> of July HOLIDAY - PLAN EARLY</a:t>
            </a:r>
            <a:endParaRPr lang="en-US" sz="2000" b="1" u="sng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July 9</a:t>
            </a:r>
            <a:r>
              <a:rPr lang="en-US" baseline="30000" dirty="0" smtClean="0"/>
              <a:t>th</a:t>
            </a:r>
            <a:r>
              <a:rPr lang="en-US" dirty="0" smtClean="0"/>
              <a:t>  all DAY------</a:t>
            </a:r>
          </a:p>
          <a:p>
            <a:endParaRPr lang="en-US" dirty="0" smtClean="0"/>
          </a:p>
          <a:p>
            <a:r>
              <a:rPr lang="en-US" dirty="0" smtClean="0"/>
              <a:t>All IDG for 2019</a:t>
            </a:r>
          </a:p>
          <a:p>
            <a:r>
              <a:rPr lang="en-US" dirty="0" smtClean="0"/>
              <a:t>Last Day to submit vendor invoices to AP</a:t>
            </a:r>
          </a:p>
          <a:p>
            <a:r>
              <a:rPr lang="en-US" dirty="0" smtClean="0"/>
              <a:t>Last Day to disencumber PO’s</a:t>
            </a:r>
          </a:p>
          <a:p>
            <a:r>
              <a:rPr lang="en-US" dirty="0" smtClean="0"/>
              <a:t>Close Period 12 of FY 19 </a:t>
            </a:r>
          </a:p>
          <a:p>
            <a:endParaRPr lang="en-US" dirty="0"/>
          </a:p>
          <a:p>
            <a:r>
              <a:rPr lang="en-US" dirty="0" smtClean="0"/>
              <a:t>July 11</a:t>
            </a:r>
            <a:r>
              <a:rPr lang="en-US" baseline="30000" dirty="0" smtClean="0"/>
              <a:t>th</a:t>
            </a:r>
            <a:r>
              <a:rPr lang="en-US" dirty="0" smtClean="0"/>
              <a:t>  Preliminary FY 19 Reports can be ran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42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TR and 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Chrome River Filtering of documents to direct the reports to the appropriate individual in AP – workflow process.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Filtering is Needed Because:  Accounts Payable’s Expense Gallery combines all of the Reports in one Gallery with no indication of the type of Reports submitted.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91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Ewallet Galleries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Credit Card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Expense loaded directly from CR on the Pcard.  </a:t>
            </a:r>
            <a:r>
              <a:rPr lang="en-US" b="1" u="sng" dirty="0" smtClean="0"/>
              <a:t>NOT A RECEIPT</a:t>
            </a:r>
          </a:p>
          <a:p>
            <a:r>
              <a:rPr lang="en-US" dirty="0" smtClean="0"/>
              <a:t>Select the items from the Credit Card Gallery.</a:t>
            </a:r>
          </a:p>
          <a:p>
            <a:r>
              <a:rPr lang="en-US" dirty="0" smtClean="0"/>
              <a:t>Attach the receipt from the e-receipt or upload from computer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Clears the E-wallet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Creates a </a:t>
            </a:r>
            <a:r>
              <a:rPr lang="en-US" b="1" u="sng" dirty="0" smtClean="0"/>
              <a:t>Journal</a:t>
            </a:r>
            <a:r>
              <a:rPr lang="en-US" dirty="0" smtClean="0"/>
              <a:t> to post to the index and clear the pcard general ledger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Off-Line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Expense Receipts loaded on to Chrome River from the Traveler or Delegate.</a:t>
            </a:r>
          </a:p>
          <a:p>
            <a:r>
              <a:rPr lang="en-US" dirty="0" smtClean="0"/>
              <a:t>Select the item from the Off-line Gallery</a:t>
            </a:r>
          </a:p>
          <a:p>
            <a:r>
              <a:rPr lang="en-US" dirty="0" smtClean="0"/>
              <a:t>Clears the Offline and E-Receipt of the receipt copy.</a:t>
            </a:r>
          </a:p>
          <a:p>
            <a:r>
              <a:rPr lang="en-US" dirty="0" smtClean="0"/>
              <a:t>Creates an Invoice and </a:t>
            </a:r>
            <a:r>
              <a:rPr lang="en-US" b="1" u="sng" dirty="0" smtClean="0"/>
              <a:t>pays </a:t>
            </a:r>
            <a:r>
              <a:rPr lang="en-US" dirty="0" smtClean="0"/>
              <a:t>the individual for the transaction.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370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184935"/>
            <a:ext cx="8911687" cy="194866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to Edit a document that has been disapproved or Returned.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Both TR and NT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1.  Submit the claim with no changes</a:t>
            </a:r>
          </a:p>
          <a:p>
            <a:r>
              <a:rPr lang="en-US" dirty="0" smtClean="0"/>
              <a:t>2.  Go Back to the dashboard</a:t>
            </a:r>
          </a:p>
          <a:p>
            <a:r>
              <a:rPr lang="en-US" dirty="0" smtClean="0"/>
              <a:t>3.  Select the claim in the “recently submitted” expenses</a:t>
            </a:r>
          </a:p>
          <a:p>
            <a:r>
              <a:rPr lang="en-US" dirty="0" smtClean="0"/>
              <a:t>4.  Select “Recall” It will verify that you want to return it to DRAFT – yes</a:t>
            </a:r>
          </a:p>
          <a:p>
            <a:r>
              <a:rPr lang="en-US" dirty="0" smtClean="0"/>
              <a:t>5.  Select it out of the Draft Folder on the dashboard.</a:t>
            </a:r>
          </a:p>
          <a:p>
            <a:r>
              <a:rPr lang="en-US" dirty="0" smtClean="0"/>
              <a:t>6.  Make your changes and resubmit.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040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move things to the Personal AR?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Travel Expense Report</a:t>
            </a:r>
          </a:p>
          <a:p>
            <a:r>
              <a:rPr lang="en-US" dirty="0" smtClean="0"/>
              <a:t>1. Under the Misc. Tile – Select Personal Expenses</a:t>
            </a:r>
          </a:p>
          <a:p>
            <a:r>
              <a:rPr lang="en-US" dirty="0" smtClean="0"/>
              <a:t>2. Complete the Expense information,  It currently asks for an index – but it will be a 0.00 invoice that will process on CR.</a:t>
            </a:r>
          </a:p>
          <a:p>
            <a:endParaRPr lang="en-US" dirty="0"/>
          </a:p>
          <a:p>
            <a:r>
              <a:rPr lang="en-US" b="1" u="sng" dirty="0" smtClean="0"/>
              <a:t>Non Travel Expense Report – Still Under Construction from CR.</a:t>
            </a:r>
          </a:p>
          <a:p>
            <a:r>
              <a:rPr lang="en-US" dirty="0" smtClean="0"/>
              <a:t>1.</a:t>
            </a:r>
            <a:r>
              <a:rPr lang="en-US" dirty="0"/>
              <a:t> Under the Misc. Tile – Select Personal Expenses</a:t>
            </a:r>
          </a:p>
          <a:p>
            <a:r>
              <a:rPr lang="en-US" dirty="0"/>
              <a:t>2. Complete the Expense information,  It currently asks for an index – but it will be a 0.00 invoice that will process on CR.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057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Enter an Activity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</a:t>
            </a:r>
            <a:r>
              <a:rPr lang="en-US" dirty="0"/>
              <a:t>entering the document in Chrome River,  you have the choice to select an activity code. </a:t>
            </a:r>
            <a:endParaRPr lang="en-US" dirty="0" smtClean="0"/>
          </a:p>
          <a:p>
            <a:pPr algn="ctr"/>
            <a:r>
              <a:rPr lang="en-US" dirty="0" smtClean="0"/>
              <a:t>OR</a:t>
            </a:r>
            <a:r>
              <a:rPr lang="en-US" dirty="0"/>
              <a:t>  </a:t>
            </a:r>
          </a:p>
          <a:p>
            <a:r>
              <a:rPr lang="en-US" dirty="0"/>
              <a:t> If an activity code is included in the </a:t>
            </a:r>
            <a:r>
              <a:rPr lang="en-US" dirty="0" err="1"/>
              <a:t>foapal</a:t>
            </a:r>
            <a:r>
              <a:rPr lang="en-US" dirty="0"/>
              <a:t>, you can select </a:t>
            </a:r>
            <a:r>
              <a:rPr lang="en-US" dirty="0" smtClean="0"/>
              <a:t>“Use </a:t>
            </a:r>
            <a:r>
              <a:rPr lang="en-US" dirty="0"/>
              <a:t>Default Activity </a:t>
            </a:r>
            <a:r>
              <a:rPr lang="en-US" dirty="0" smtClean="0"/>
              <a:t>code”</a:t>
            </a:r>
            <a:endParaRPr lang="en-US" dirty="0"/>
          </a:p>
          <a:p>
            <a:r>
              <a:rPr lang="en-US" dirty="0"/>
              <a:t> </a:t>
            </a:r>
            <a:r>
              <a:rPr lang="en-US"/>
              <a:t> </a:t>
            </a:r>
            <a:r>
              <a:rPr lang="en-US" smtClean="0"/>
              <a:t>If </a:t>
            </a:r>
            <a:r>
              <a:rPr lang="en-US" dirty="0"/>
              <a:t>no activity code is needed   - </a:t>
            </a:r>
            <a:r>
              <a:rPr lang="en-US"/>
              <a:t>select </a:t>
            </a:r>
            <a:r>
              <a:rPr lang="en-US" smtClean="0"/>
              <a:t>“Leave </a:t>
            </a:r>
            <a:r>
              <a:rPr lang="en-US" dirty="0"/>
              <a:t>Activity </a:t>
            </a:r>
            <a:r>
              <a:rPr lang="en-US"/>
              <a:t>Code </a:t>
            </a:r>
            <a:r>
              <a:rPr lang="en-US" smtClean="0"/>
              <a:t>Blank”.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231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split Expense Codes on a Non Travel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Under the Misc. Expense Tile – Still Under Construction from Chrome River</a:t>
            </a:r>
          </a:p>
          <a:p>
            <a:endParaRPr lang="en-US" dirty="0"/>
          </a:p>
          <a:p>
            <a:r>
              <a:rPr lang="en-US" dirty="0" smtClean="0"/>
              <a:t>1.  Select the Itemization tile.</a:t>
            </a:r>
          </a:p>
          <a:p>
            <a:r>
              <a:rPr lang="en-US" dirty="0" smtClean="0"/>
              <a:t>2.   Select the ecodes</a:t>
            </a:r>
            <a:r>
              <a:rPr lang="en-US" dirty="0"/>
              <a:t> </a:t>
            </a:r>
            <a:r>
              <a:rPr lang="en-US" dirty="0" smtClean="0"/>
              <a:t>for the report</a:t>
            </a:r>
          </a:p>
          <a:p>
            <a:r>
              <a:rPr lang="en-US" dirty="0" smtClean="0"/>
              <a:t>3.   Add the expense to the report (save)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474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Travel Advances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Requesting -   The travel advances are requested on the Pre-Approval Report.</a:t>
            </a:r>
          </a:p>
          <a:p>
            <a:r>
              <a:rPr lang="en-US" dirty="0" smtClean="0"/>
              <a:t>Payment – The advance will be distributed once it is approved on the next available check run.   No delays after approved.</a:t>
            </a:r>
          </a:p>
          <a:p>
            <a:r>
              <a:rPr lang="en-US" dirty="0" smtClean="0"/>
              <a:t>Claims -  When creating the Employee Expense Report</a:t>
            </a:r>
          </a:p>
          <a:p>
            <a:r>
              <a:rPr lang="en-US" dirty="0" smtClean="0"/>
              <a:t>1.  Select the Cash Advance Expense Tile   </a:t>
            </a:r>
            <a:r>
              <a:rPr lang="en-US" b="1" u="sng" dirty="0" smtClean="0"/>
              <a:t>STILL UNDER CONSTRUCTION CHROME RIVER</a:t>
            </a:r>
          </a:p>
          <a:p>
            <a:r>
              <a:rPr lang="en-US" dirty="0" smtClean="0"/>
              <a:t>2.  Select the tile that either posts a claim or clears the advance.</a:t>
            </a:r>
          </a:p>
          <a:p>
            <a:r>
              <a:rPr lang="en-US" dirty="0" smtClean="0"/>
              <a:t>3.   Enter all of the Expense for the Report, may have multiple reports.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313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Message from Chrome River on Pcard Expenses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Transactions Feed successfully processed.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Customer Code:  ZIBC</a:t>
            </a:r>
          </a:p>
          <a:p>
            <a:r>
              <a:rPr lang="en-US" dirty="0"/>
              <a:t>Expense LIVE: Yes</a:t>
            </a:r>
          </a:p>
          <a:p>
            <a:r>
              <a:rPr lang="en-US" dirty="0"/>
              <a:t>Pre-Approval LIVE: Yes</a:t>
            </a:r>
          </a:p>
          <a:p>
            <a:r>
              <a:rPr lang="en-US" dirty="0"/>
              <a:t>File:  Transaction-prod-ZIBC-USBank_Trans_Common-CreditCardUSBank1-_201905230000_7905.txt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Records received: 222</a:t>
            </a:r>
          </a:p>
          <a:p>
            <a:r>
              <a:rPr lang="en-US" dirty="0"/>
              <a:t>Records processed: 222</a:t>
            </a:r>
          </a:p>
          <a:p>
            <a:r>
              <a:rPr lang="en-US" dirty="0"/>
              <a:t>Amount processed: 65,320.84 USD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074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139</TotalTime>
  <Words>1139</Words>
  <Application>Microsoft Office PowerPoint</Application>
  <PresentationFormat>Widescreen</PresentationFormat>
  <Paragraphs>137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Century Gothic</vt:lpstr>
      <vt:lpstr>Wingdings 3</vt:lpstr>
      <vt:lpstr>Wisp</vt:lpstr>
      <vt:lpstr>Fig Meeting  CR FAQ’s </vt:lpstr>
      <vt:lpstr>Why TR and NT</vt:lpstr>
      <vt:lpstr>Ewallet Galleries</vt:lpstr>
      <vt:lpstr>How to Edit a document that has been disapproved or Returned.   Both TR and NT   </vt:lpstr>
      <vt:lpstr>How do I move things to the Personal AR?</vt:lpstr>
      <vt:lpstr>How to Enter an Activity Code</vt:lpstr>
      <vt:lpstr>How do I split Expense Codes on a Non Travel Report</vt:lpstr>
      <vt:lpstr>Travel Advances</vt:lpstr>
      <vt:lpstr>Daily Message from Chrome River on Pcard Expenses</vt:lpstr>
      <vt:lpstr>Purchasing Card Transactions lost in transit</vt:lpstr>
      <vt:lpstr>Blanket Pre-Approvals</vt:lpstr>
      <vt:lpstr>90 Day Rule and Terminated Employees</vt:lpstr>
      <vt:lpstr>Year End Process with Chrome River</vt:lpstr>
      <vt:lpstr>Emailing </vt:lpstr>
      <vt:lpstr>Images</vt:lpstr>
      <vt:lpstr>Things yet to come</vt:lpstr>
      <vt:lpstr>Other Year End Schedules</vt:lpstr>
    </vt:vector>
  </TitlesOfParts>
  <Company>University of Idaho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 Meeting</dc:title>
  <dc:creator>Keeney, Linda (lkeeney@uidaho.edu)</dc:creator>
  <cp:lastModifiedBy>Keeney, Linda (lkeeney@uidaho.edu)</cp:lastModifiedBy>
  <cp:revision>14</cp:revision>
  <cp:lastPrinted>2019-05-23T15:12:42Z</cp:lastPrinted>
  <dcterms:created xsi:type="dcterms:W3CDTF">2019-05-23T01:19:30Z</dcterms:created>
  <dcterms:modified xsi:type="dcterms:W3CDTF">2019-06-12T23:51:07Z</dcterms:modified>
</cp:coreProperties>
</file>