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8" r:id="rId3"/>
    <p:sldId id="259" r:id="rId4"/>
    <p:sldId id="262" r:id="rId5"/>
    <p:sldId id="260" r:id="rId6"/>
    <p:sldId id="264" r:id="rId7"/>
    <p:sldId id="261" r:id="rId8"/>
    <p:sldId id="266" r:id="rId9"/>
    <p:sldId id="265" r:id="rId10"/>
    <p:sldId id="263" r:id="rId11"/>
    <p:sldId id="25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00FFCC"/>
    <a:srgbClr val="CC66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64484" autoAdjust="0"/>
  </p:normalViewPr>
  <p:slideViewPr>
    <p:cSldViewPr snapToGrid="0">
      <p:cViewPr varScale="1">
        <p:scale>
          <a:sx n="67" d="100"/>
          <a:sy n="67" d="100"/>
        </p:scale>
        <p:origin x="11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18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4AB31-1E5F-450F-A45C-91FB1271557E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ED5B8-3BC1-4FCF-B78D-5C2F87894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26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ED5B8-3BC1-4FCF-B78D-5C2F87894E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867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ED5B8-3BC1-4FCF-B78D-5C2F87894E9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33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ED5B8-3BC1-4FCF-B78D-5C2F87894E9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42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ED5B8-3BC1-4FCF-B78D-5C2F87894E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920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ED5B8-3BC1-4FCF-B78D-5C2F87894E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27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ED5B8-3BC1-4FCF-B78D-5C2F87894E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99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ED5B8-3BC1-4FCF-B78D-5C2F87894E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289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ED5B8-3BC1-4FCF-B78D-5C2F87894E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577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ED5B8-3BC1-4FCF-B78D-5C2F87894E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17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ED5B8-3BC1-4FCF-B78D-5C2F87894E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14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ED5B8-3BC1-4FCF-B78D-5C2F87894E9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46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A1BBC-5DBA-4695-AB1F-A981D5D92FEB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92F26-7EDA-481A-938C-88FBB638E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61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A1BBC-5DBA-4695-AB1F-A981D5D92FEB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92F26-7EDA-481A-938C-88FBB638E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75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A1BBC-5DBA-4695-AB1F-A981D5D92FEB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92F26-7EDA-481A-938C-88FBB638E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81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A1BBC-5DBA-4695-AB1F-A981D5D92FEB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92F26-7EDA-481A-938C-88FBB638E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79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A1BBC-5DBA-4695-AB1F-A981D5D92FEB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92F26-7EDA-481A-938C-88FBB638E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811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A1BBC-5DBA-4695-AB1F-A981D5D92FEB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92F26-7EDA-481A-938C-88FBB638E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19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A1BBC-5DBA-4695-AB1F-A981D5D92FEB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92F26-7EDA-481A-938C-88FBB638E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06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A1BBC-5DBA-4695-AB1F-A981D5D92FEB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92F26-7EDA-481A-938C-88FBB638E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279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A1BBC-5DBA-4695-AB1F-A981D5D92FEB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92F26-7EDA-481A-938C-88FBB638E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73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A1BBC-5DBA-4695-AB1F-A981D5D92FEB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92F26-7EDA-481A-938C-88FBB638E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404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A1BBC-5DBA-4695-AB1F-A981D5D92FEB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92F26-7EDA-481A-938C-88FBB638E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03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A1BBC-5DBA-4695-AB1F-A981D5D92FEB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92F26-7EDA-481A-938C-88FBB638E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53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isk@uidaho.edu" TargetMode="External"/><Relationship Id="rId5" Type="http://schemas.openxmlformats.org/officeDocument/2006/relationships/hyperlink" Target="http://www.uidaho.edu/infrastructure/pss/risk-management/volunteers" TargetMode="Externa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411" y="670608"/>
            <a:ext cx="7428024" cy="48304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84" y="5963630"/>
            <a:ext cx="2286000" cy="62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87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24046"/>
            <a:ext cx="9144793" cy="11339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3428521"/>
            <a:ext cx="3714750" cy="2295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Oh, man!  Let’s Get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078229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standards and forms are found on the Risk Management and Insurance web page, under Volunteers or </a:t>
            </a:r>
            <a:r>
              <a:rPr lang="en-US" dirty="0" smtClean="0">
                <a:hlinkClick r:id="rId5"/>
              </a:rPr>
              <a:t>www.uidaho.edu/infrastructure/pss/risk-management/volunteers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1340" y="4053016"/>
            <a:ext cx="40777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Questions?  </a:t>
            </a:r>
          </a:p>
          <a:p>
            <a:r>
              <a:rPr lang="en-US" sz="2000" dirty="0" smtClean="0"/>
              <a:t>Visit </a:t>
            </a:r>
            <a:r>
              <a:rPr lang="en-US" sz="2000" b="1" dirty="0" smtClean="0"/>
              <a:t>Risk’s website </a:t>
            </a:r>
          </a:p>
          <a:p>
            <a:r>
              <a:rPr lang="en-US" sz="2000" dirty="0" smtClean="0"/>
              <a:t>Email </a:t>
            </a:r>
            <a:r>
              <a:rPr lang="en-US" sz="2000" b="1" dirty="0" smtClean="0">
                <a:hlinkClick r:id="rId6"/>
              </a:rPr>
              <a:t>risk@uidaho.edu</a:t>
            </a:r>
            <a:r>
              <a:rPr lang="en-US" sz="2000" dirty="0" smtClean="0"/>
              <a:t>  </a:t>
            </a:r>
          </a:p>
          <a:p>
            <a:r>
              <a:rPr lang="en-US" sz="2000" dirty="0" smtClean="0"/>
              <a:t>Call </a:t>
            </a:r>
            <a:r>
              <a:rPr lang="en-US" sz="2000" b="1" dirty="0" smtClean="0"/>
              <a:t>885-7177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79659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208" y="0"/>
            <a:ext cx="6855683" cy="686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45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Volunteer Opportunities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470" y="1388493"/>
            <a:ext cx="7517060" cy="60718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6000" dirty="0" smtClean="0"/>
              <a:t>=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30844" y="1864192"/>
            <a:ext cx="4035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Department Responsibilities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 rot="19015068">
            <a:off x="-115393" y="3719342"/>
            <a:ext cx="3557392" cy="646331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Comply with Federal Fair Labor Standards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797926">
            <a:off x="4598175" y="3977194"/>
            <a:ext cx="3031298" cy="646331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Volunteer’s services offered freely and without coercion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041265">
            <a:off x="6789107" y="4047013"/>
            <a:ext cx="1726243" cy="369332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C6600"/>
                </a:solidFill>
              </a:rPr>
              <a:t>Compensation?</a:t>
            </a:r>
            <a:endParaRPr lang="en-US" dirty="0">
              <a:solidFill>
                <a:srgbClr val="CC66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9383544">
            <a:off x="3703936" y="3719342"/>
            <a:ext cx="1516774" cy="646331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Payment of Expenses?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64898">
            <a:off x="4929632" y="5751950"/>
            <a:ext cx="1540702" cy="646331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Minor as a volunteer?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782821">
            <a:off x="6863819" y="3056510"/>
            <a:ext cx="1377863" cy="92333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FF"/>
                </a:solidFill>
              </a:rPr>
              <a:t>Volunteer working with minors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2336335">
            <a:off x="2795711" y="4839580"/>
            <a:ext cx="2157939" cy="646331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Volunteer not skilled for task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8851596">
            <a:off x="6387660" y="4977634"/>
            <a:ext cx="2529135" cy="646331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99CC"/>
                </a:solidFill>
              </a:rPr>
              <a:t>Volunteer providing transportation</a:t>
            </a:r>
            <a:endParaRPr lang="en-US" dirty="0">
              <a:solidFill>
                <a:srgbClr val="0099C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227077">
            <a:off x="2561710" y="3220159"/>
            <a:ext cx="1578838" cy="12003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Employees of another entity for joint research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32945" y="4806496"/>
            <a:ext cx="2328980" cy="646331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Students in a practicum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4607" y="3369935"/>
            <a:ext cx="2078452" cy="646331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Student club activities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71606" y="4260618"/>
            <a:ext cx="1878696" cy="92333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Performers in theatre, music or other productions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39829"/>
            <a:ext cx="9143999" cy="43799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07139" y="3672018"/>
            <a:ext cx="3568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Standards for Departments Using Volunteer Services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5382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500"/>
                            </p:stCondLst>
                            <p:childTnLst>
                              <p:par>
                                <p:cTn id="96" presetID="45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6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Standards for Departments Using Volunteer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50" y="2397125"/>
            <a:ext cx="5810250" cy="3127375"/>
          </a:xfrm>
        </p:spPr>
        <p:txBody>
          <a:bodyPr>
            <a:normAutofit/>
          </a:bodyPr>
          <a:lstStyle/>
          <a:p>
            <a:r>
              <a:rPr lang="en-US" dirty="0" smtClean="0"/>
              <a:t>Compliance assistance</a:t>
            </a:r>
          </a:p>
          <a:p>
            <a:r>
              <a:rPr lang="en-US" dirty="0" smtClean="0"/>
              <a:t>Examples of volunteer activities</a:t>
            </a:r>
          </a:p>
          <a:p>
            <a:r>
              <a:rPr lang="en-US" dirty="0" smtClean="0"/>
              <a:t>Supervisor responsibilities</a:t>
            </a:r>
          </a:p>
          <a:p>
            <a:r>
              <a:rPr lang="en-US" dirty="0" smtClean="0"/>
              <a:t>Approval process</a:t>
            </a:r>
          </a:p>
          <a:p>
            <a:r>
              <a:rPr lang="en-US" dirty="0" smtClean="0"/>
              <a:t>Step by step instruction to The Forms</a:t>
            </a:r>
          </a:p>
          <a:p>
            <a:r>
              <a:rPr lang="en-US" dirty="0" smtClean="0"/>
              <a:t>Records retention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721178"/>
            <a:ext cx="9144000" cy="113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3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680" y="778019"/>
            <a:ext cx="6788486" cy="152033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434" y="2715154"/>
            <a:ext cx="7886700" cy="3483190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Volunteer Qualification Checklist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Information for Volunteers Form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24046"/>
            <a:ext cx="9144793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21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Volunteer Qualification Checklist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99824"/>
            <a:ext cx="7886700" cy="2743200"/>
          </a:xfrm>
        </p:spPr>
        <p:txBody>
          <a:bodyPr>
            <a:normAutofit/>
          </a:bodyPr>
          <a:lstStyle/>
          <a:p>
            <a:r>
              <a:rPr lang="en-US" dirty="0" smtClean="0"/>
              <a:t>Unit</a:t>
            </a:r>
          </a:p>
          <a:p>
            <a:r>
              <a:rPr lang="en-US" dirty="0" smtClean="0"/>
              <a:t>Volunteer’s information (name, address)</a:t>
            </a:r>
          </a:p>
          <a:p>
            <a:r>
              <a:rPr lang="en-US" dirty="0" smtClean="0"/>
              <a:t>Name of volunteer’s supervisor and their job title</a:t>
            </a:r>
          </a:p>
          <a:p>
            <a:r>
              <a:rPr lang="en-US" dirty="0" smtClean="0"/>
              <a:t>Location and dates of volunteer’s service</a:t>
            </a:r>
          </a:p>
          <a:p>
            <a:r>
              <a:rPr lang="en-US" dirty="0" smtClean="0"/>
              <a:t>Specific tasks volunteer will be doing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84256" y="1690689"/>
            <a:ext cx="15754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sz="2600" dirty="0" smtClean="0"/>
              <a:t>Basics</a:t>
            </a:r>
            <a:endParaRPr lang="en-US" sz="2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52160"/>
            <a:ext cx="9144000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81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Volunteer Qualification Checklist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57369"/>
            <a:ext cx="8218788" cy="41217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Is the volunteer a UI employee, will they receive compensation, </a:t>
            </a:r>
          </a:p>
          <a:p>
            <a:r>
              <a:rPr lang="en-US" dirty="0"/>
              <a:t>Is the person a US citizen,</a:t>
            </a:r>
          </a:p>
          <a:p>
            <a:r>
              <a:rPr lang="en-US" dirty="0" smtClean="0"/>
              <a:t>Are they under 18 years of age, </a:t>
            </a:r>
          </a:p>
          <a:p>
            <a:r>
              <a:rPr lang="en-US" dirty="0" smtClean="0"/>
              <a:t>Will they be working with minors, </a:t>
            </a:r>
          </a:p>
          <a:p>
            <a:r>
              <a:rPr lang="en-US" dirty="0" smtClean="0"/>
              <a:t>Will their service take place outside of Idaho, </a:t>
            </a:r>
          </a:p>
          <a:p>
            <a:r>
              <a:rPr lang="en-US" dirty="0" smtClean="0"/>
              <a:t>Will the operate a vehicle, </a:t>
            </a:r>
          </a:p>
          <a:p>
            <a:r>
              <a:rPr lang="en-US" dirty="0" smtClean="0"/>
              <a:t>Will they be in a laboratory environment, or </a:t>
            </a:r>
          </a:p>
          <a:p>
            <a:r>
              <a:rPr lang="en-US" dirty="0" smtClean="0"/>
              <a:t>Will they have contact with animals or genetically modified materials?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03140" y="1364926"/>
            <a:ext cx="21377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sz="2600" dirty="0" smtClean="0"/>
              <a:t>Referrals</a:t>
            </a:r>
            <a:endParaRPr lang="en-US" sz="2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56331"/>
            <a:ext cx="9144793" cy="100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67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Volunteer Qualification Checklist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703" y="1807695"/>
            <a:ext cx="8600303" cy="3704105"/>
          </a:xfrm>
        </p:spPr>
        <p:txBody>
          <a:bodyPr>
            <a:noAutofit/>
          </a:bodyPr>
          <a:lstStyle/>
          <a:p>
            <a:r>
              <a:rPr lang="en-US" sz="1800" dirty="0" smtClean="0"/>
              <a:t>Is another employer paying the volunteer during the dates and times of the volunteer service; </a:t>
            </a:r>
          </a:p>
          <a:p>
            <a:r>
              <a:rPr lang="en-US" sz="1800" dirty="0" smtClean="0"/>
              <a:t>Is the person authorizing the volunteer services and / or supervising the volunteer a family member or cohabitant of or otherwise presenting a potential conflict of interest with the volunteer; </a:t>
            </a:r>
          </a:p>
          <a:p>
            <a:r>
              <a:rPr lang="en-US" sz="1800" dirty="0" smtClean="0"/>
              <a:t>Is the person receiving course credit for their work;</a:t>
            </a:r>
          </a:p>
          <a:p>
            <a:r>
              <a:rPr lang="en-US" sz="1800" dirty="0" smtClean="0"/>
              <a:t>Will the volunteer work under the direct supervision of, or be given the means and direction for the performance of work, by a paid UI employee;</a:t>
            </a:r>
          </a:p>
          <a:p>
            <a:r>
              <a:rPr lang="en-US" sz="1800" dirty="0" smtClean="0"/>
              <a:t>Will the volunteer perform work where there is a legitimate need for services;</a:t>
            </a:r>
          </a:p>
          <a:p>
            <a:r>
              <a:rPr lang="en-US" sz="1800" dirty="0" smtClean="0"/>
              <a:t>Is the work related to the mission or goals of the UI;</a:t>
            </a:r>
          </a:p>
          <a:p>
            <a:r>
              <a:rPr lang="en-US" sz="1800" dirty="0" smtClean="0"/>
              <a:t>Does the volunteer appear to have the skills necessary to perform the work; and</a:t>
            </a:r>
          </a:p>
          <a:p>
            <a:r>
              <a:rPr lang="en-US" sz="1800" dirty="0" smtClean="0"/>
              <a:t>Is the volunteer performing </a:t>
            </a:r>
            <a:r>
              <a:rPr lang="en-US" sz="2000" dirty="0" smtClean="0"/>
              <a:t>a service that no one is paid to do?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914003" y="1315251"/>
            <a:ext cx="13159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sz="2600" dirty="0" smtClean="0"/>
              <a:t>Facts</a:t>
            </a:r>
            <a:endParaRPr lang="en-US" sz="2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22" y="1807694"/>
            <a:ext cx="8526162" cy="4012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20032"/>
            <a:ext cx="9144793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77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Volunteer Qualification Checklist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08671"/>
            <a:ext cx="7886700" cy="476829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300" dirty="0" smtClean="0"/>
              <a:t>If NO </a:t>
            </a:r>
            <a:r>
              <a:rPr lang="en-US" sz="3300" dirty="0"/>
              <a:t>REFERRALS to address, print </a:t>
            </a:r>
            <a:r>
              <a:rPr lang="en-US" sz="3300" dirty="0" smtClean="0"/>
              <a:t>the </a:t>
            </a:r>
            <a:r>
              <a:rPr lang="en-US" sz="3300" dirty="0"/>
              <a:t>Volunteer Qualification Checklist certification </a:t>
            </a:r>
            <a:r>
              <a:rPr lang="en-US" sz="3300" dirty="0" smtClean="0"/>
              <a:t>for Dean or Director’s signature.  This is your certification </a:t>
            </a:r>
            <a:r>
              <a:rPr lang="en-US" sz="3300" dirty="0"/>
              <a:t>record for this volunteer.  </a:t>
            </a:r>
          </a:p>
          <a:p>
            <a:pPr marL="0" indent="0">
              <a:buNone/>
            </a:pPr>
            <a:r>
              <a:rPr lang="en-US" sz="2300" dirty="0"/>
              <a:t> </a:t>
            </a:r>
          </a:p>
          <a:p>
            <a:pPr marL="0" indent="0">
              <a:buNone/>
            </a:pPr>
            <a:r>
              <a:rPr lang="en-US" sz="3300" dirty="0" smtClean="0"/>
              <a:t>If there are REFERRALS</a:t>
            </a:r>
            <a:r>
              <a:rPr lang="en-US" sz="3300" dirty="0"/>
              <a:t>, print the Volunteer Qualification Checklist and contact the unit(s) based on referral message.  </a:t>
            </a:r>
            <a:endParaRPr lang="en-US" sz="3300" dirty="0" smtClean="0"/>
          </a:p>
          <a:p>
            <a:pPr marL="0" indent="0">
              <a:buNone/>
            </a:pPr>
            <a:r>
              <a:rPr lang="en-US" sz="3300" dirty="0" smtClean="0"/>
              <a:t>If </a:t>
            </a:r>
            <a:r>
              <a:rPr lang="en-US" sz="3300" dirty="0"/>
              <a:t>the referring unit(s) authorizes and approves the specifically referred </a:t>
            </a:r>
            <a:r>
              <a:rPr lang="en-US" sz="3300" dirty="0" smtClean="0"/>
              <a:t>item</a:t>
            </a:r>
            <a:r>
              <a:rPr lang="en-US" sz="3300" dirty="0"/>
              <a:t>, print their approval and retain with Volunteer </a:t>
            </a:r>
            <a:r>
              <a:rPr lang="en-US" sz="3300" dirty="0" smtClean="0"/>
              <a:t>Qualification Checklist</a:t>
            </a:r>
            <a:r>
              <a:rPr lang="en-US" sz="3300" dirty="0"/>
              <a:t>. </a:t>
            </a:r>
            <a:r>
              <a:rPr lang="en-US" sz="3300" dirty="0" smtClean="0"/>
              <a:t>  Documentation is ready for Dean or Director’s signature as certification on </a:t>
            </a:r>
            <a:r>
              <a:rPr lang="en-US" sz="3300" dirty="0"/>
              <a:t>the </a:t>
            </a:r>
            <a:r>
              <a:rPr lang="en-US" sz="3300" dirty="0" smtClean="0"/>
              <a:t>Volunteer </a:t>
            </a:r>
            <a:r>
              <a:rPr lang="en-US" sz="3300" dirty="0"/>
              <a:t>Qualification </a:t>
            </a:r>
            <a:r>
              <a:rPr lang="en-US" sz="3300" dirty="0" smtClean="0"/>
              <a:t>Checklist for this volunteer. </a:t>
            </a:r>
            <a:endParaRPr lang="en-US" sz="3300" dirty="0"/>
          </a:p>
          <a:p>
            <a:pPr marL="0" indent="0">
              <a:buNone/>
            </a:pPr>
            <a:r>
              <a:rPr lang="en-US" sz="2300" dirty="0"/>
              <a:t> </a:t>
            </a:r>
          </a:p>
          <a:p>
            <a:pPr marL="0" indent="0">
              <a:buNone/>
            </a:pPr>
            <a:r>
              <a:rPr lang="en-US" sz="3300" dirty="0"/>
              <a:t>Referral items that are not resolved with the referring unit will prohibit the use of the volunteer. </a:t>
            </a:r>
          </a:p>
          <a:p>
            <a:pPr marL="0" indent="0">
              <a:buNone/>
            </a:pPr>
            <a:r>
              <a:rPr lang="en-US" sz="2300" dirty="0"/>
              <a:t> </a:t>
            </a:r>
          </a:p>
          <a:p>
            <a:pPr marL="0" indent="0">
              <a:buNone/>
            </a:pPr>
            <a:r>
              <a:rPr lang="en-US" sz="3300" dirty="0" smtClean="0"/>
              <a:t>If </a:t>
            </a:r>
            <a:r>
              <a:rPr lang="en-US" sz="3300" dirty="0"/>
              <a:t>requester received a notice, "Stop here.  Volunteer does not qualify.", the service that the department would like the volunteer to participate in is not eligible for volunteer service.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69459"/>
            <a:ext cx="9144000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26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for Volunteers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71351"/>
            <a:ext cx="7886700" cy="297797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“information” form is designed to give volunteers important information about volunteering at UI.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After </a:t>
            </a:r>
            <a:r>
              <a:rPr lang="en-US" dirty="0"/>
              <a:t>reading the sheet, the volunteer is asked to sign the form to indicate the volunteer has received the information and is an eligible volunteer.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52073"/>
            <a:ext cx="9144793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41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4493</TotalTime>
  <Words>597</Words>
  <Application>Microsoft Office PowerPoint</Application>
  <PresentationFormat>On-screen Show (4:3)</PresentationFormat>
  <Paragraphs>85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Volunteer Opportunities </vt:lpstr>
      <vt:lpstr>Standards for Departments Using Volunteer Services</vt:lpstr>
      <vt:lpstr>PowerPoint Presentation</vt:lpstr>
      <vt:lpstr>Volunteer Qualification Checklist</vt:lpstr>
      <vt:lpstr>Volunteer Qualification Checklist</vt:lpstr>
      <vt:lpstr>Volunteer Qualification Checklist</vt:lpstr>
      <vt:lpstr>Volunteer Qualification Checklist</vt:lpstr>
      <vt:lpstr>Information for Volunteers Form</vt:lpstr>
      <vt:lpstr>Oh, man!  Let’s Get Started</vt:lpstr>
      <vt:lpstr>PowerPoint Presentation</vt:lpstr>
    </vt:vector>
  </TitlesOfParts>
  <Company>University of Idaho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Salonen, Carry (csalonen@uidaho.edu)</dc:creator>
  <cp:lastModifiedBy>Keeney, Linda (lkeeney@uidaho.edu)</cp:lastModifiedBy>
  <cp:revision>44</cp:revision>
  <dcterms:created xsi:type="dcterms:W3CDTF">2017-09-08T20:15:24Z</dcterms:created>
  <dcterms:modified xsi:type="dcterms:W3CDTF">2019-01-24T16:29:52Z</dcterms:modified>
</cp:coreProperties>
</file>