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3" r:id="rId1"/>
  </p:sldMasterIdLst>
  <p:notesMasterIdLst>
    <p:notesMasterId r:id="rId27"/>
  </p:notesMasterIdLst>
  <p:sldIdLst>
    <p:sldId id="307" r:id="rId2"/>
    <p:sldId id="311" r:id="rId3"/>
    <p:sldId id="291" r:id="rId4"/>
    <p:sldId id="312" r:id="rId5"/>
    <p:sldId id="282" r:id="rId6"/>
    <p:sldId id="259" r:id="rId7"/>
    <p:sldId id="305" r:id="rId8"/>
    <p:sldId id="268" r:id="rId9"/>
    <p:sldId id="275" r:id="rId10"/>
    <p:sldId id="292" r:id="rId11"/>
    <p:sldId id="264" r:id="rId12"/>
    <p:sldId id="283" r:id="rId13"/>
    <p:sldId id="284" r:id="rId14"/>
    <p:sldId id="285" r:id="rId15"/>
    <p:sldId id="286" r:id="rId16"/>
    <p:sldId id="287" r:id="rId17"/>
    <p:sldId id="277" r:id="rId18"/>
    <p:sldId id="278" r:id="rId19"/>
    <p:sldId id="294" r:id="rId20"/>
    <p:sldId id="263" r:id="rId21"/>
    <p:sldId id="289" r:id="rId22"/>
    <p:sldId id="313" r:id="rId23"/>
    <p:sldId id="306" r:id="rId24"/>
    <p:sldId id="308" r:id="rId25"/>
    <p:sldId id="309" r:id="rId26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pos, Linda (lcampos@uidaho.edu)" initials="CL(" lastIdx="8" clrIdx="0">
    <p:extLst>
      <p:ext uri="{19B8F6BF-5375-455C-9EA6-DF929625EA0E}">
        <p15:presenceInfo xmlns:p15="http://schemas.microsoft.com/office/powerpoint/2012/main" userId="S-1-5-21-1250867033-1957335978-1359177354-387400" providerId="AD"/>
      </p:ext>
    </p:extLst>
  </p:cmAuthor>
  <p:cmAuthor id="2" name="Town, Ron (rontown@uidaho.edu)" initials="TR(" lastIdx="1" clrIdx="1">
    <p:extLst>
      <p:ext uri="{19B8F6BF-5375-455C-9EA6-DF929625EA0E}">
        <p15:presenceInfo xmlns:p15="http://schemas.microsoft.com/office/powerpoint/2012/main" userId="S-1-5-21-1250867033-1957335978-1359177354-11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93" autoAdjust="0"/>
    <p:restoredTop sz="87585" autoAdjust="0"/>
  </p:normalViewPr>
  <p:slideViewPr>
    <p:cSldViewPr snapToGrid="0">
      <p:cViewPr varScale="1">
        <p:scale>
          <a:sx n="55" d="100"/>
          <a:sy n="55" d="100"/>
        </p:scale>
        <p:origin x="-20" y="-1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D088BDC-E8A7-4443-8C8F-3F6BA1ADF69B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3713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2982119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8"/>
            <a:ext cx="2982119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B3C2554-3BD4-4DCD-84B0-4C9DCD0A0D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25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C2554-3BD4-4DCD-84B0-4C9DCD0A0D3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1512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C2554-3BD4-4DCD-84B0-4C9DCD0A0D3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8799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C2554-3BD4-4DCD-84B0-4C9DCD0A0D3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0270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C2554-3BD4-4DCD-84B0-4C9DCD0A0D3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2085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C2554-3BD4-4DCD-84B0-4C9DCD0A0D3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571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C2554-3BD4-4DCD-84B0-4C9DCD0A0D3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4573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C2554-3BD4-4DCD-84B0-4C9DCD0A0D3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1358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C2554-3BD4-4DCD-84B0-4C9DCD0A0D3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794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C2554-3BD4-4DCD-84B0-4C9DCD0A0D3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6024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C2554-3BD4-4DCD-84B0-4C9DCD0A0D3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802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C2554-3BD4-4DCD-84B0-4C9DCD0A0D3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496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C2554-3BD4-4DCD-84B0-4C9DCD0A0D3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287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C2554-3BD4-4DCD-84B0-4C9DCD0A0D3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100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C2554-3BD4-4DCD-84B0-4C9DCD0A0D3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483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C2554-3BD4-4DCD-84B0-4C9DCD0A0D3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2013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C2554-3BD4-4DCD-84B0-4C9DCD0A0D3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477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C2554-3BD4-4DCD-84B0-4C9DCD0A0D3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9193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r>
              <a:rPr lang="en-US" baseline="0" dirty="0" smtClean="0"/>
              <a:t> – in it’s purest form would look like a personnel org chart, with a separate org for every box that represents someone with budgetary authority….so typically at the manager level, although at times may go deeper than that.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C2554-3BD4-4DCD-84B0-4C9DCD0A0D3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96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D873B3A4-DEB8-4E9D-9120-4008BC311F31}" type="datetime1">
              <a:rPr lang="en-US" smtClean="0"/>
              <a:t>12/4/2017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7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F9228-3A69-4D74-B34E-9E6D3D4B21D0}" type="datetime1">
              <a:rPr lang="en-US" smtClean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02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E4C3-32BC-4FB4-81EB-20168926E132}" type="datetime1">
              <a:rPr lang="en-US" smtClean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92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C690-8E0F-41F9-8435-407A6CA3C15F}" type="datetime1">
              <a:rPr lang="en-US" smtClean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025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DB4CE-52BC-446E-AB02-74016F152E38}" type="datetime1">
              <a:rPr lang="en-US" smtClean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513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C42AC-F2D2-4737-9E0F-598B2F1CA592}" type="datetime1">
              <a:rPr lang="en-US" smtClean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69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7883-02B0-47DE-9183-2E124F759570}" type="datetime1">
              <a:rPr lang="en-US" smtClean="0"/>
              <a:t>12/4/2017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73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3642-2778-404B-A82F-CC57DDFA0FBA}" type="datetime1">
              <a:rPr lang="en-US" smtClean="0"/>
              <a:t>12/4/2017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92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C740-01C9-48EA-82A5-B6944FF8AB18}" type="datetime1">
              <a:rPr lang="en-US" smtClean="0"/>
              <a:t>12/4/2017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05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1311-97FF-475A-A174-D711532C56C9}" type="datetime1">
              <a:rPr lang="en-US" smtClean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384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743AD68-A0C2-486E-98CF-CBD314E252D4}" type="datetime1">
              <a:rPr lang="en-US" smtClean="0"/>
              <a:t>12/4/2017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4487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35BD894-BBCD-4D2F-977B-130554D1FB5F}" type="datetime1">
              <a:rPr lang="en-US" smtClean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85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FIG MEETING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December 5,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76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Crosswalk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crosswalks</a:t>
            </a:r>
          </a:p>
          <a:p>
            <a:pPr lvl="1"/>
            <a:r>
              <a:rPr lang="en-US" dirty="0" smtClean="0"/>
              <a:t>Will be used for</a:t>
            </a:r>
            <a:r>
              <a:rPr lang="en-US" dirty="0"/>
              <a:t> </a:t>
            </a:r>
            <a:r>
              <a:rPr lang="en-US" dirty="0" smtClean="0"/>
              <a:t>conversions and</a:t>
            </a:r>
            <a:br>
              <a:rPr lang="en-US" dirty="0" smtClean="0"/>
            </a:br>
            <a:r>
              <a:rPr lang="en-US" dirty="0" smtClean="0"/>
              <a:t> reference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Argos queries will be developed to query each</a:t>
            </a:r>
            <a:br>
              <a:rPr lang="en-US" dirty="0" smtClean="0"/>
            </a:br>
            <a:r>
              <a:rPr lang="en-US" dirty="0" smtClean="0"/>
              <a:t>of the crosswalks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062433"/>
              </p:ext>
            </p:extLst>
          </p:nvPr>
        </p:nvGraphicFramePr>
        <p:xfrm>
          <a:off x="7872411" y="4973766"/>
          <a:ext cx="1219200" cy="13335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27269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1456683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809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Chart 9 Acct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Chart V Acct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88127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E6520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E7860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6931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E7865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0467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E6610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E7910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76661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E6620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E7915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943265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897950"/>
              </p:ext>
            </p:extLst>
          </p:nvPr>
        </p:nvGraphicFramePr>
        <p:xfrm>
          <a:off x="7567611" y="3385563"/>
          <a:ext cx="1828800" cy="13335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6063336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3144931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19566232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50069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Chart 9 Fund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Chart 9 Org Ind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Chart V Fund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7580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BNY117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0532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BNY155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1894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YID016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120676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656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YID020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120684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58480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288023"/>
              </p:ext>
            </p:extLst>
          </p:nvPr>
        </p:nvGraphicFramePr>
        <p:xfrm>
          <a:off x="6043611" y="1396048"/>
          <a:ext cx="4876800" cy="17145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47386959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2762962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2450616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0625519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8223378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6996413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006630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27138470"/>
                    </a:ext>
                  </a:extLst>
                </a:gridCol>
              </a:tblGrid>
              <a:tr h="19050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Indexes and Organizations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49168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Chart 9 Index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Chart 9 Org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Chart V Index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Chart V Fund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Chart V Org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Chart V Prog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Chart V Actv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Chart V Locn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83208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XEX001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XEX001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688999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07GAX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688IEA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987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XEX003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XEX003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688998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07GAX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688EPR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88444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XEY090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XEY090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688997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120741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07UNA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83791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MQ7100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MQ7100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749998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160213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01DRO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4359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MQX002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MQX002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749995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04ACS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3228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MQX009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MQX009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749994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01DRO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749UGR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2471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340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722"/>
          </a:xfrm>
        </p:spPr>
        <p:txBody>
          <a:bodyPr/>
          <a:lstStyle/>
          <a:p>
            <a:r>
              <a:rPr lang="en-US" dirty="0" smtClean="0"/>
              <a:t>Fund Types and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8438"/>
            <a:ext cx="10515600" cy="526524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Fund types categorize the funds at a very high level</a:t>
            </a:r>
          </a:p>
          <a:p>
            <a:pPr lvl="1"/>
            <a:r>
              <a:rPr lang="en-US" dirty="0" smtClean="0"/>
              <a:t>Fund type 1 defines the nature of the funds, such as:</a:t>
            </a:r>
          </a:p>
          <a:p>
            <a:pPr lvl="2"/>
            <a:r>
              <a:rPr lang="en-US" dirty="0" smtClean="0"/>
              <a:t>Unrestricted</a:t>
            </a:r>
          </a:p>
          <a:p>
            <a:pPr lvl="2"/>
            <a:r>
              <a:rPr lang="en-US" dirty="0" smtClean="0"/>
              <a:t>Restricted</a:t>
            </a:r>
          </a:p>
          <a:p>
            <a:pPr lvl="2"/>
            <a:r>
              <a:rPr lang="en-US" dirty="0" smtClean="0"/>
              <a:t>Plant</a:t>
            </a:r>
          </a:p>
          <a:p>
            <a:pPr lvl="1"/>
            <a:r>
              <a:rPr lang="en-US" dirty="0" smtClean="0"/>
              <a:t>Fund type 2 defines the source of the funds, such as:</a:t>
            </a:r>
          </a:p>
          <a:p>
            <a:pPr lvl="2"/>
            <a:r>
              <a:rPr lang="en-US" dirty="0" smtClean="0"/>
              <a:t>General Education</a:t>
            </a:r>
          </a:p>
          <a:p>
            <a:pPr lvl="2"/>
            <a:r>
              <a:rPr lang="en-US" dirty="0" smtClean="0"/>
              <a:t>Sponsored Programs</a:t>
            </a:r>
          </a:p>
          <a:p>
            <a:r>
              <a:rPr lang="en-US" dirty="0"/>
              <a:t>Fund Levels define reporting hierarchies of the </a:t>
            </a:r>
            <a:r>
              <a:rPr lang="en-US" dirty="0" smtClean="0"/>
              <a:t>funds</a:t>
            </a:r>
          </a:p>
          <a:p>
            <a:pPr lvl="1"/>
            <a:r>
              <a:rPr lang="en-US" dirty="0" smtClean="0"/>
              <a:t>Federal</a:t>
            </a:r>
            <a:endParaRPr lang="en-US" dirty="0"/>
          </a:p>
          <a:p>
            <a:pPr lvl="1"/>
            <a:r>
              <a:rPr lang="en-US" dirty="0"/>
              <a:t>State</a:t>
            </a:r>
          </a:p>
          <a:p>
            <a:pPr lvl="1"/>
            <a:r>
              <a:rPr lang="en-US" dirty="0"/>
              <a:t>Research</a:t>
            </a:r>
          </a:p>
          <a:p>
            <a:r>
              <a:rPr lang="en-US" dirty="0"/>
              <a:t>Fund levels go as far as necessary to provide the reporting classifications necessary</a:t>
            </a:r>
          </a:p>
          <a:p>
            <a:pPr lvl="1"/>
            <a:r>
              <a:rPr lang="en-US" dirty="0"/>
              <a:t>Not all have the same number of hierarchy levels</a:t>
            </a:r>
          </a:p>
          <a:p>
            <a:pPr lvl="1"/>
            <a:r>
              <a:rPr lang="en-US" dirty="0"/>
              <a:t>Currently using </a:t>
            </a:r>
            <a:r>
              <a:rPr lang="en-US" dirty="0" smtClean="0"/>
              <a:t>5 </a:t>
            </a:r>
            <a:r>
              <a:rPr lang="en-US" dirty="0"/>
              <a:t>levels</a:t>
            </a:r>
          </a:p>
          <a:p>
            <a:r>
              <a:rPr lang="en-US" dirty="0"/>
              <a:t>Level 1 duplicates Fund Type 2 to enable online queries at that level</a:t>
            </a:r>
          </a:p>
          <a:p>
            <a:pPr lvl="1"/>
            <a:r>
              <a:rPr lang="en-US" dirty="0"/>
              <a:t>FGITBSR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7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27581"/>
            <a:ext cx="8534400" cy="914400"/>
          </a:xfrm>
        </p:spPr>
        <p:txBody>
          <a:bodyPr/>
          <a:lstStyle/>
          <a:p>
            <a:r>
              <a:rPr lang="en-US" dirty="0" smtClean="0"/>
              <a:t>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1637970"/>
            <a:ext cx="10050049" cy="4531654"/>
          </a:xfrm>
        </p:spPr>
        <p:txBody>
          <a:bodyPr>
            <a:normAutofit/>
          </a:bodyPr>
          <a:lstStyle/>
          <a:p>
            <a:r>
              <a:rPr lang="en-US" dirty="0" smtClean="0"/>
              <a:t>The “O” in F</a:t>
            </a:r>
            <a:r>
              <a:rPr lang="en-US" u="sng" dirty="0" smtClean="0"/>
              <a:t>O</a:t>
            </a:r>
            <a:r>
              <a:rPr lang="en-US" dirty="0" smtClean="0"/>
              <a:t>APAL represents the Organization (Org) </a:t>
            </a:r>
          </a:p>
          <a:p>
            <a:pPr lvl="1"/>
            <a:r>
              <a:rPr lang="en-US" dirty="0" smtClean="0"/>
              <a:t>Identifies the group responsible for managing specific buckets of money  (the “Who?”)</a:t>
            </a:r>
          </a:p>
          <a:p>
            <a:pPr lvl="1"/>
            <a:r>
              <a:rPr lang="en-US" dirty="0" smtClean="0"/>
              <a:t>Orgs only track revenue, expenses and transfers</a:t>
            </a:r>
          </a:p>
          <a:p>
            <a:pPr lvl="1"/>
            <a:r>
              <a:rPr lang="en-US" dirty="0" smtClean="0"/>
              <a:t>Orgs do not track Cash or other assets or liabilities</a:t>
            </a:r>
          </a:p>
          <a:p>
            <a:pPr lvl="1"/>
            <a:r>
              <a:rPr lang="en-US" dirty="0" smtClean="0"/>
              <a:t>One Org can be associated with many different Funds</a:t>
            </a:r>
          </a:p>
          <a:p>
            <a:pPr lvl="1"/>
            <a:r>
              <a:rPr lang="en-US" dirty="0" smtClean="0"/>
              <a:t>Orgs follow a structure very similar to the University organizational chart</a:t>
            </a:r>
          </a:p>
          <a:p>
            <a:pPr lvl="1"/>
            <a:endParaRPr lang="en-US" dirty="0"/>
          </a:p>
          <a:p>
            <a:r>
              <a:rPr lang="en-US" dirty="0" smtClean="0"/>
              <a:t>This is not a “budget”.  The budget is your </a:t>
            </a:r>
            <a:r>
              <a:rPr lang="en-US" u="sng" dirty="0" smtClean="0"/>
              <a:t>spending plan</a:t>
            </a:r>
            <a:r>
              <a:rPr lang="en-US" dirty="0" smtClean="0"/>
              <a:t>. </a:t>
            </a:r>
            <a:endParaRPr lang="en-US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5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27581"/>
            <a:ext cx="8534400" cy="914400"/>
          </a:xfrm>
        </p:spPr>
        <p:txBody>
          <a:bodyPr/>
          <a:lstStyle/>
          <a:p>
            <a:r>
              <a:rPr lang="en-US" dirty="0" smtClean="0"/>
              <a:t>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1637970"/>
            <a:ext cx="10050049" cy="45316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“A” in FO</a:t>
            </a:r>
            <a:r>
              <a:rPr lang="en-US" u="sng" dirty="0" smtClean="0"/>
              <a:t>A</a:t>
            </a:r>
            <a:r>
              <a:rPr lang="en-US" dirty="0" smtClean="0"/>
              <a:t>PAL represents the Account (Acct) </a:t>
            </a:r>
          </a:p>
          <a:p>
            <a:pPr lvl="1"/>
            <a:r>
              <a:rPr lang="en-US" dirty="0" smtClean="0"/>
              <a:t>Identifies the type of transaction (the “What?”)</a:t>
            </a:r>
          </a:p>
          <a:p>
            <a:pPr lvl="1"/>
            <a:r>
              <a:rPr lang="en-US" dirty="0" smtClean="0"/>
              <a:t>Eliminated unused accounts</a:t>
            </a:r>
          </a:p>
          <a:p>
            <a:pPr lvl="1"/>
            <a:r>
              <a:rPr lang="en-US" dirty="0" smtClean="0"/>
              <a:t>Simplified hierarchy</a:t>
            </a:r>
          </a:p>
          <a:p>
            <a:r>
              <a:rPr lang="en-US" dirty="0" smtClean="0"/>
              <a:t>General ledger account codes (assets, liabilities, fund balance) are changing</a:t>
            </a:r>
          </a:p>
          <a:p>
            <a:pPr lvl="1"/>
            <a:r>
              <a:rPr lang="en-US" dirty="0"/>
              <a:t>Primarily to remove the leading zero to better enable data extracts in Excel</a:t>
            </a:r>
          </a:p>
          <a:p>
            <a:pPr lvl="1"/>
            <a:r>
              <a:rPr lang="en-US" dirty="0"/>
              <a:t>Numbers will be realigned to make more </a:t>
            </a:r>
            <a:r>
              <a:rPr lang="en-US" dirty="0" smtClean="0"/>
              <a:t>sense</a:t>
            </a:r>
            <a:endParaRPr lang="en-US" dirty="0"/>
          </a:p>
          <a:p>
            <a:pPr lvl="1"/>
            <a:r>
              <a:rPr lang="en-US" dirty="0"/>
              <a:t>Fund balance accounts will change</a:t>
            </a:r>
          </a:p>
          <a:p>
            <a:r>
              <a:rPr lang="en-US" dirty="0"/>
              <a:t>Operating accounts (expense, revenue and transfers) will remain very similar</a:t>
            </a:r>
          </a:p>
          <a:p>
            <a:pPr lvl="1"/>
            <a:r>
              <a:rPr lang="en-US" dirty="0"/>
              <a:t>Taxable/non-taxable designation (E and T) has been removed from revenue codes</a:t>
            </a:r>
          </a:p>
          <a:p>
            <a:pPr lvl="1"/>
            <a:r>
              <a:rPr lang="en-US" dirty="0"/>
              <a:t>Under $5,000 capital accounts will now begin with </a:t>
            </a:r>
            <a:r>
              <a:rPr lang="en-US" dirty="0" smtClean="0"/>
              <a:t>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28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27581"/>
            <a:ext cx="8534400" cy="914400"/>
          </a:xfrm>
        </p:spPr>
        <p:txBody>
          <a:bodyPr/>
          <a:lstStyle/>
          <a:p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1637970"/>
            <a:ext cx="10050049" cy="4531654"/>
          </a:xfrm>
        </p:spPr>
        <p:txBody>
          <a:bodyPr>
            <a:normAutofit/>
          </a:bodyPr>
          <a:lstStyle/>
          <a:p>
            <a:r>
              <a:rPr lang="en-US" dirty="0" smtClean="0"/>
              <a:t>The “P” in FOA</a:t>
            </a:r>
            <a:r>
              <a:rPr lang="en-US" u="sng" dirty="0" smtClean="0"/>
              <a:t>P</a:t>
            </a:r>
            <a:r>
              <a:rPr lang="en-US" dirty="0" smtClean="0"/>
              <a:t>AL represents the Program</a:t>
            </a:r>
          </a:p>
          <a:p>
            <a:pPr lvl="1"/>
            <a:r>
              <a:rPr lang="en-US" dirty="0" smtClean="0"/>
              <a:t>Identifies the functional purpose of the transaction for IPEDs reporting and  comparability with other Universities</a:t>
            </a:r>
          </a:p>
          <a:p>
            <a:pPr lvl="1"/>
            <a:r>
              <a:rPr lang="en-US" dirty="0" smtClean="0"/>
              <a:t>Follows a standardized system of functional categories prescribed by the National Association of College and University Business Officers (NACUBO)</a:t>
            </a:r>
          </a:p>
          <a:p>
            <a:pPr lvl="2"/>
            <a:r>
              <a:rPr lang="en-US" dirty="0" smtClean="0"/>
              <a:t>Instruction, Research, Academic Support, Student Services...</a:t>
            </a:r>
          </a:p>
          <a:p>
            <a:r>
              <a:rPr lang="en-US" dirty="0" smtClean="0"/>
              <a:t>Program codes are not changing – will be converted as is to the new chart</a:t>
            </a:r>
          </a:p>
          <a:p>
            <a:r>
              <a:rPr lang="en-US" dirty="0" smtClean="0"/>
              <a:t>We are using this opportunity to ensure that proper Program codes are assigned to transactions through Index codes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26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27581"/>
            <a:ext cx="8534400" cy="914400"/>
          </a:xfrm>
        </p:spPr>
        <p:txBody>
          <a:bodyPr/>
          <a:lstStyle/>
          <a:p>
            <a:r>
              <a:rPr lang="en-US" dirty="0" smtClean="0"/>
              <a:t>Activity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1637970"/>
            <a:ext cx="10050049" cy="4531654"/>
          </a:xfrm>
        </p:spPr>
        <p:txBody>
          <a:bodyPr>
            <a:normAutofit/>
          </a:bodyPr>
          <a:lstStyle/>
          <a:p>
            <a:r>
              <a:rPr lang="en-US" dirty="0" smtClean="0"/>
              <a:t>The second “A” in FOAP</a:t>
            </a:r>
            <a:r>
              <a:rPr lang="en-US" u="sng" dirty="0" smtClean="0"/>
              <a:t>A</a:t>
            </a:r>
            <a:r>
              <a:rPr lang="en-US" dirty="0" smtClean="0"/>
              <a:t>L represents the Activity</a:t>
            </a:r>
          </a:p>
          <a:p>
            <a:pPr lvl="1"/>
            <a:r>
              <a:rPr lang="en-US" dirty="0" smtClean="0"/>
              <a:t>Identifies a specific program or activity that a department needs to track and may cross over different Funds, Orgs, or Accounts</a:t>
            </a:r>
          </a:p>
          <a:p>
            <a:pPr lvl="1"/>
            <a:r>
              <a:rPr lang="en-US" dirty="0" smtClean="0"/>
              <a:t>Optional and 6 alpha/numeric characters</a:t>
            </a:r>
          </a:p>
          <a:p>
            <a:pPr lvl="1"/>
            <a:r>
              <a:rPr lang="en-US" dirty="0" smtClean="0"/>
              <a:t>Most begin with 3 digit Org code, with the last 3 characters intended to be a short code for the activity title</a:t>
            </a:r>
          </a:p>
          <a:p>
            <a:r>
              <a:rPr lang="en-US" dirty="0" smtClean="0"/>
              <a:t>Most activity codes are now included in the Index to ensure consistent application</a:t>
            </a:r>
          </a:p>
          <a:p>
            <a:pPr lvl="1"/>
            <a:r>
              <a:rPr lang="en-US" dirty="0" smtClean="0"/>
              <a:t>Highly recommended that activity codes, are included in indexes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95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27581"/>
            <a:ext cx="8534400" cy="914400"/>
          </a:xfrm>
        </p:spPr>
        <p:txBody>
          <a:bodyPr/>
          <a:lstStyle/>
          <a:p>
            <a:r>
              <a:rPr lang="en-US" dirty="0" smtClean="0"/>
              <a:t>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1637970"/>
            <a:ext cx="10050049" cy="4531654"/>
          </a:xfrm>
        </p:spPr>
        <p:txBody>
          <a:bodyPr>
            <a:normAutofit/>
          </a:bodyPr>
          <a:lstStyle/>
          <a:p>
            <a:r>
              <a:rPr lang="en-US" dirty="0" smtClean="0"/>
              <a:t>The “L” in FOAPA</a:t>
            </a:r>
            <a:r>
              <a:rPr lang="en-US" u="sng" dirty="0" smtClean="0"/>
              <a:t>L</a:t>
            </a:r>
            <a:r>
              <a:rPr lang="en-US" dirty="0" smtClean="0"/>
              <a:t> represents the Location</a:t>
            </a:r>
          </a:p>
          <a:p>
            <a:pPr lvl="1"/>
            <a:r>
              <a:rPr lang="en-US" dirty="0" smtClean="0"/>
              <a:t>Used primarily for identifying the location of fixed assets</a:t>
            </a:r>
          </a:p>
          <a:p>
            <a:r>
              <a:rPr lang="en-US" dirty="0" smtClean="0"/>
              <a:t>In the new chart, one unit is using this to define the location of certain activities</a:t>
            </a:r>
          </a:p>
          <a:p>
            <a:r>
              <a:rPr lang="en-US" dirty="0" smtClean="0"/>
              <a:t>Open to use by others after consultation with Controller’s Office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4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NSF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35327"/>
          </a:xfrm>
        </p:spPr>
        <p:txBody>
          <a:bodyPr/>
          <a:lstStyle/>
          <a:p>
            <a:r>
              <a:rPr lang="en-US" dirty="0" smtClean="0"/>
              <a:t>The NSF process will be simplified</a:t>
            </a:r>
          </a:p>
          <a:p>
            <a:pPr lvl="1"/>
            <a:r>
              <a:rPr lang="en-US" dirty="0" smtClean="0"/>
              <a:t>Three pools will now be used rather than all the primary expenses</a:t>
            </a:r>
          </a:p>
          <a:p>
            <a:pPr lvl="2"/>
            <a:r>
              <a:rPr lang="en-US" dirty="0" smtClean="0"/>
              <a:t>Personnel Expenses</a:t>
            </a:r>
          </a:p>
          <a:p>
            <a:pPr lvl="2"/>
            <a:r>
              <a:rPr lang="en-US" dirty="0" smtClean="0"/>
              <a:t>Subcontract – Grant specific</a:t>
            </a:r>
          </a:p>
          <a:p>
            <a:pPr lvl="2"/>
            <a:r>
              <a:rPr lang="en-US" dirty="0" smtClean="0"/>
              <a:t>All other expenses</a:t>
            </a:r>
          </a:p>
          <a:p>
            <a:r>
              <a:rPr lang="en-US" dirty="0" smtClean="0"/>
              <a:t>Will change look of FGIBAVL</a:t>
            </a:r>
          </a:p>
          <a:p>
            <a:pPr lvl="1"/>
            <a:r>
              <a:rPr lang="en-US" dirty="0" smtClean="0"/>
              <a:t>Will display the three pool accounts only</a:t>
            </a:r>
          </a:p>
          <a:p>
            <a:r>
              <a:rPr lang="en-US" dirty="0" smtClean="0"/>
              <a:t>Primary expense accounts (Account Level 1) will still exist</a:t>
            </a:r>
          </a:p>
          <a:p>
            <a:r>
              <a:rPr lang="en-US" dirty="0" smtClean="0"/>
              <a:t>New dashboards/reports will be created in Argos to view the budget to actual by the primary expense accounts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48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NSF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Allow budget plans to remain intact without transferring budget around to avoid NSF between primary expenses</a:t>
            </a:r>
          </a:p>
          <a:p>
            <a:pPr lvl="1"/>
            <a:r>
              <a:rPr lang="en-US" dirty="0" smtClean="0"/>
              <a:t>Reduce the number of budget transfers required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Changes:</a:t>
            </a:r>
          </a:p>
          <a:p>
            <a:pPr lvl="1"/>
            <a:r>
              <a:rPr lang="en-US" dirty="0" smtClean="0"/>
              <a:t>FGIBAVL will not look the same</a:t>
            </a:r>
          </a:p>
          <a:p>
            <a:pPr lvl="1"/>
            <a:r>
              <a:rPr lang="en-US" dirty="0" smtClean="0"/>
              <a:t>Some new reporting for budget exceptions and budget to actual will be created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08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YEAR END PROCESSING AND TIMING</a:t>
            </a:r>
          </a:p>
          <a:p>
            <a:pPr lvl="1"/>
            <a:r>
              <a:rPr lang="en-US" dirty="0" smtClean="0"/>
              <a:t>Purchase order roll over of encumbrances from FY 18 to FY19</a:t>
            </a:r>
          </a:p>
          <a:p>
            <a:pPr lvl="1"/>
            <a:r>
              <a:rPr lang="en-US" dirty="0" smtClean="0"/>
              <a:t>Claim Voucher and Invoice deadlines</a:t>
            </a:r>
          </a:p>
          <a:p>
            <a:pPr lvl="1"/>
            <a:r>
              <a:rPr lang="en-US" dirty="0" smtClean="0"/>
              <a:t>Purchasing Card Hierarchy  and default budget changes at USBANK </a:t>
            </a:r>
          </a:p>
          <a:p>
            <a:pPr lvl="1"/>
            <a:r>
              <a:rPr lang="en-US" dirty="0" smtClean="0"/>
              <a:t>Travel Advances which carry from FY 18 to FY 19</a:t>
            </a:r>
          </a:p>
          <a:p>
            <a:endParaRPr lang="en-US" dirty="0" smtClean="0"/>
          </a:p>
          <a:p>
            <a:r>
              <a:rPr lang="en-US" dirty="0" smtClean="0"/>
              <a:t>EPAF processing</a:t>
            </a:r>
            <a:endParaRPr lang="en-US" dirty="0"/>
          </a:p>
          <a:p>
            <a:r>
              <a:rPr lang="en-US" dirty="0" smtClean="0"/>
              <a:t>Other items as we are aware of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073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Tuition and Fee Detail Codes Updates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752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37944" y="6352143"/>
            <a:ext cx="60330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https://www.uidaho.edu/finance/controller/banner-resources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6597" y="0"/>
            <a:ext cx="8158345" cy="610886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992008" y="3054433"/>
            <a:ext cx="321179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eestyle Script" panose="030804020302050B0404" pitchFamily="66" charset="0"/>
              </a:rPr>
              <a:t>New Home for COA Refresh</a:t>
            </a:r>
            <a:endParaRPr lang="en-US" sz="4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Freestyle Script" panose="030804020302050B0404" pitchFamily="66" charset="0"/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7536581" y="2560320"/>
            <a:ext cx="3984858" cy="2954956"/>
          </a:xfrm>
          <a:prstGeom prst="cloudCallout">
            <a:avLst>
              <a:gd name="adj1" fmla="val 61732"/>
              <a:gd name="adj2" fmla="val 60567"/>
            </a:avLst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15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Business Process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Standardized approval queues</a:t>
            </a:r>
          </a:p>
          <a:p>
            <a:r>
              <a:rPr lang="en-US" dirty="0" smtClean="0"/>
              <a:t>Funds transfer journal entries</a:t>
            </a:r>
          </a:p>
          <a:p>
            <a:r>
              <a:rPr lang="en-US" dirty="0" smtClean="0"/>
              <a:t>Invoice processing and claim voucher system</a:t>
            </a:r>
          </a:p>
          <a:p>
            <a:r>
              <a:rPr lang="en-US" dirty="0" smtClean="0"/>
              <a:t>P-Card reconciliation process</a:t>
            </a:r>
          </a:p>
          <a:p>
            <a:endParaRPr lang="en-US" dirty="0"/>
          </a:p>
          <a:p>
            <a:r>
              <a:rPr lang="en-US" dirty="0" smtClean="0"/>
              <a:t>Non-chart project changes coming up</a:t>
            </a:r>
          </a:p>
          <a:p>
            <a:pPr lvl="1"/>
            <a:r>
              <a:rPr lang="en-US" dirty="0" smtClean="0"/>
              <a:t>Banner 9 implementation</a:t>
            </a:r>
          </a:p>
          <a:p>
            <a:pPr lvl="1"/>
            <a:r>
              <a:rPr lang="en-US" dirty="0" smtClean="0"/>
              <a:t>Travel and Expense System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6384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Claim Voucher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Invoice Numbers</a:t>
            </a:r>
          </a:p>
          <a:p>
            <a:r>
              <a:rPr lang="en-US" dirty="0" smtClean="0"/>
              <a:t>Direct Billings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4829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Claim Voucher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sz="2400" b="1" dirty="0" smtClean="0"/>
              <a:t>Vendor Invoice Numbers</a:t>
            </a:r>
          </a:p>
          <a:p>
            <a:pPr lvl="1"/>
            <a:r>
              <a:rPr lang="en-US" dirty="0" smtClean="0"/>
              <a:t>Dateamount   when no invoice number is provided.  Typically reimbursements or Individuals.</a:t>
            </a:r>
          </a:p>
          <a:p>
            <a:pPr lvl="1"/>
            <a:endParaRPr lang="en-US" sz="2400" dirty="0"/>
          </a:p>
          <a:p>
            <a:pPr lvl="1"/>
            <a:r>
              <a:rPr lang="en-US" sz="2400" b="1" dirty="0" smtClean="0"/>
              <a:t>Check Remit Area on Form</a:t>
            </a:r>
          </a:p>
          <a:p>
            <a:pPr lvl="1"/>
            <a:r>
              <a:rPr lang="en-US" dirty="0" smtClean="0"/>
              <a:t>Provides the Vendor with information what the payment is for.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Used for Non Procurement type Items.  APM 75.31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Direct Bill Lodging Payments</a:t>
            </a:r>
          </a:p>
          <a:p>
            <a:r>
              <a:rPr lang="en-US" dirty="0" smtClean="0"/>
              <a:t>While it is ok to setup direct bill accounts.   The method of payment is the </a:t>
            </a:r>
            <a:r>
              <a:rPr lang="en-US" b="1" u="sng" dirty="0" smtClean="0"/>
              <a:t>PURCHASING CARD </a:t>
            </a:r>
            <a:r>
              <a:rPr lang="en-US" dirty="0" smtClean="0"/>
              <a:t>not the Claim Voucher.</a:t>
            </a:r>
          </a:p>
          <a:p>
            <a:r>
              <a:rPr lang="en-US" dirty="0" smtClean="0"/>
              <a:t>Only Meeting and Activity expenses that are greater than 5000.00 should be on the claim vouchers.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9355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Invoice Numbers rules of Consistency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70390" y="761999"/>
            <a:ext cx="6979534" cy="5696673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dirty="0" smtClean="0"/>
              <a:t>Additional guidelines:</a:t>
            </a:r>
          </a:p>
          <a:p>
            <a:pPr lvl="0"/>
            <a:r>
              <a:rPr lang="en-US" dirty="0" smtClean="0"/>
              <a:t>For </a:t>
            </a:r>
            <a:r>
              <a:rPr lang="en-US" dirty="0"/>
              <a:t>invoices that have </a:t>
            </a:r>
            <a:r>
              <a:rPr lang="en-US" b="1" u="sng" dirty="0"/>
              <a:t>numbers and spaces</a:t>
            </a:r>
            <a:r>
              <a:rPr lang="en-US" dirty="0"/>
              <a:t>, always enter the spaces (i.e..,001 456 15789).</a:t>
            </a:r>
          </a:p>
          <a:p>
            <a:r>
              <a:rPr lang="en-US" dirty="0" smtClean="0"/>
              <a:t>If </a:t>
            </a:r>
            <a:r>
              <a:rPr lang="en-US" dirty="0"/>
              <a:t>the number is </a:t>
            </a:r>
            <a:r>
              <a:rPr lang="en-US" b="1" u="sng" dirty="0"/>
              <a:t>more than 15 characters long, </a:t>
            </a:r>
            <a:r>
              <a:rPr lang="en-US" dirty="0"/>
              <a:t>then eliminate the spaces. </a:t>
            </a:r>
            <a:r>
              <a:rPr lang="en-US" dirty="0" smtClean="0"/>
              <a:t> </a:t>
            </a:r>
            <a:r>
              <a:rPr lang="en-US" dirty="0"/>
              <a:t>If more room is needed, count from the right backward 15 characters.  Usually the last characters are most important to vendors.  </a:t>
            </a:r>
          </a:p>
          <a:p>
            <a:pPr lvl="0"/>
            <a:r>
              <a:rPr lang="en-US" dirty="0" smtClean="0"/>
              <a:t> </a:t>
            </a:r>
            <a:r>
              <a:rPr lang="en-US" dirty="0"/>
              <a:t>If the invoice number has </a:t>
            </a:r>
            <a:r>
              <a:rPr lang="en-US" b="1" u="sng" dirty="0"/>
              <a:t>numbers and letters </a:t>
            </a:r>
            <a:r>
              <a:rPr lang="en-US" dirty="0"/>
              <a:t>(i.e., AB 12345), eliminate the space to read AB12345.  Another example would be, 1B  457A.  This should be entered as 1B457A.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there </a:t>
            </a:r>
            <a:r>
              <a:rPr lang="en-US" b="1" u="sng" dirty="0"/>
              <a:t>is no invoice number </a:t>
            </a:r>
            <a:r>
              <a:rPr lang="en-US" dirty="0"/>
              <a:t>listed on the invoice, </a:t>
            </a:r>
            <a:r>
              <a:rPr lang="en-US" dirty="0" smtClean="0"/>
              <a:t>if </a:t>
            </a:r>
            <a:r>
              <a:rPr lang="en-US" dirty="0"/>
              <a:t>there is an Account number on the </a:t>
            </a:r>
            <a:r>
              <a:rPr lang="en-US" dirty="0" smtClean="0"/>
              <a:t>invoice, </a:t>
            </a:r>
            <a:r>
              <a:rPr lang="en-US" dirty="0"/>
              <a:t>use Account number {space} and the invoice date. {For invoice date use format of 121311}. 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there is no account number listed on the invoice, use the</a:t>
            </a:r>
            <a:r>
              <a:rPr lang="en-US" b="1" dirty="0"/>
              <a:t> date </a:t>
            </a:r>
            <a:r>
              <a:rPr lang="en-US" dirty="0"/>
              <a:t>of the invoice, {space} and the </a:t>
            </a:r>
            <a:r>
              <a:rPr lang="en-US" b="1" dirty="0"/>
              <a:t>dollar amount </a:t>
            </a:r>
            <a:r>
              <a:rPr lang="en-US" dirty="0"/>
              <a:t>(i.e., if the invoice date is 12-13-11 for $50.00, use 121311 5000{no decimal} as the invoice number.)</a:t>
            </a:r>
          </a:p>
          <a:p>
            <a:pPr lvl="0"/>
            <a:r>
              <a:rPr lang="en-US" dirty="0"/>
              <a:t>UTILITIES invoice numbers usually consists of Account number and the billing date.  Remember, to pay ONLY current </a:t>
            </a:r>
            <a:r>
              <a:rPr lang="en-US" dirty="0" smtClean="0"/>
              <a:t>charges.</a:t>
            </a:r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Banner verifies the invoice number for duplicate payments by the invoice numbers.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Vendor Invoice Number is the actual invoice number printed on the vendor’s invoice.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3674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Holiday Parties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43069" y="761999"/>
            <a:ext cx="7546693" cy="548832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Reminder of the Do’s and Don’ts when Planning your Activities:</a:t>
            </a:r>
          </a:p>
          <a:p>
            <a:endParaRPr lang="en-US" dirty="0"/>
          </a:p>
          <a:p>
            <a:r>
              <a:rPr lang="en-US" dirty="0" smtClean="0"/>
              <a:t>Entertainment and Promotional on</a:t>
            </a:r>
          </a:p>
          <a:p>
            <a:r>
              <a:rPr lang="en-US" dirty="0" smtClean="0"/>
              <a:t>AP website:</a:t>
            </a:r>
          </a:p>
          <a:p>
            <a:r>
              <a:rPr lang="en-US" sz="1600" b="1" dirty="0" smtClean="0"/>
              <a:t>http</a:t>
            </a:r>
            <a:r>
              <a:rPr lang="en-US" sz="1600" b="1" dirty="0"/>
              <a:t>://</a:t>
            </a:r>
            <a:r>
              <a:rPr lang="en-US" sz="1600" b="1" dirty="0" smtClean="0"/>
              <a:t>www.uidaho.edu/finance/controller/accounts-payable/promotional-expenses 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5400" dirty="0" smtClean="0">
                <a:latin typeface="Brush Script MT" panose="03060802040406070304" pitchFamily="66" charset="0"/>
              </a:rPr>
              <a:t>HAPPY HOLIDAYS</a:t>
            </a:r>
            <a:endParaRPr lang="en-US" sz="5400" dirty="0">
              <a:latin typeface="Brush Script MT" panose="03060802040406070304" pitchFamily="66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APM Sections 70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262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Chart 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Banner Chart of Accounts</a:t>
            </a:r>
            <a:r>
              <a:rPr lang="en-US" dirty="0"/>
              <a:t> </a:t>
            </a:r>
            <a:r>
              <a:rPr lang="en-US" dirty="0" smtClean="0"/>
              <a:t>– FY19 (7/1/18)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02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7224" y="335666"/>
            <a:ext cx="10772775" cy="75937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Why the Change?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76656" y="1226916"/>
            <a:ext cx="10753725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Banner is a fund accounting program which focus on the source of funds and not the individual departmental organizations.</a:t>
            </a:r>
          </a:p>
          <a:p>
            <a:r>
              <a:rPr lang="en-US" dirty="0" smtClean="0"/>
              <a:t>Standardized reporting capabilities across the colleges </a:t>
            </a:r>
            <a:r>
              <a:rPr lang="en-US" smtClean="0"/>
              <a:t>and departments.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Banner uses the FOAPAL values in the following way:</a:t>
            </a:r>
          </a:p>
          <a:p>
            <a:r>
              <a:rPr lang="en-US" dirty="0" smtClean="0"/>
              <a:t>Financial </a:t>
            </a:r>
            <a:r>
              <a:rPr lang="en-US" dirty="0"/>
              <a:t>resources come from a variety of sources (Funds)</a:t>
            </a:r>
          </a:p>
          <a:p>
            <a:r>
              <a:rPr lang="en-US" dirty="0"/>
              <a:t>Different groups are responsible for different revenues and expenditures (Organizations)</a:t>
            </a:r>
          </a:p>
          <a:p>
            <a:r>
              <a:rPr lang="en-US" dirty="0"/>
              <a:t>Each fund may only use its revenues for appropriate expenditures (Accounts)</a:t>
            </a:r>
          </a:p>
          <a:p>
            <a:r>
              <a:rPr lang="en-US" dirty="0"/>
              <a:t>Revenue and expenditures must be comparable between Universities (Programs</a:t>
            </a:r>
            <a:r>
              <a:rPr lang="en-US" dirty="0" smtClean="0"/>
              <a:t>)</a:t>
            </a:r>
          </a:p>
          <a:p>
            <a:r>
              <a:rPr lang="en-US" dirty="0" smtClean="0"/>
              <a:t>Activity important to departmental reporting (Activity)</a:t>
            </a:r>
          </a:p>
          <a:p>
            <a:r>
              <a:rPr lang="en-US" dirty="0" smtClean="0"/>
              <a:t>Location of activity or assets (Location)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59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5565"/>
          </a:xfrm>
        </p:spPr>
        <p:txBody>
          <a:bodyPr/>
          <a:lstStyle/>
          <a:p>
            <a:r>
              <a:rPr lang="en-US" dirty="0" smtClean="0"/>
              <a:t>What is a FOAPAL?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408620"/>
              </p:ext>
            </p:extLst>
          </p:nvPr>
        </p:nvGraphicFramePr>
        <p:xfrm>
          <a:off x="946298" y="2570713"/>
          <a:ext cx="10547496" cy="3966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7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7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7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79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79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33675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 smtClean="0">
                          <a:solidFill>
                            <a:schemeClr val="tx1"/>
                          </a:solidFill>
                          <a:latin typeface="Berlin Sans FB Demi" panose="020E0802020502020306" pitchFamily="34" charset="0"/>
                        </a:rPr>
                        <a:t>F</a:t>
                      </a:r>
                      <a:endParaRPr lang="en-US" sz="6000" dirty="0">
                        <a:solidFill>
                          <a:schemeClr val="tx1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dirty="0" smtClean="0">
                          <a:solidFill>
                            <a:schemeClr val="tx1"/>
                          </a:solidFill>
                          <a:latin typeface="Berlin Sans FB Demi" panose="020E0802020502020306" pitchFamily="34" charset="0"/>
                        </a:rPr>
                        <a:t>O</a:t>
                      </a:r>
                      <a:endParaRPr lang="en-US" sz="6000" dirty="0">
                        <a:solidFill>
                          <a:schemeClr val="tx1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dirty="0" smtClean="0">
                          <a:solidFill>
                            <a:schemeClr val="tx1"/>
                          </a:solidFill>
                          <a:latin typeface="Berlin Sans FB Demi" panose="020E0802020502020306" pitchFamily="34" charset="0"/>
                        </a:rPr>
                        <a:t>A</a:t>
                      </a:r>
                      <a:endParaRPr lang="en-US" sz="6000" dirty="0">
                        <a:solidFill>
                          <a:schemeClr val="tx1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dirty="0" smtClean="0">
                          <a:solidFill>
                            <a:schemeClr val="tx1"/>
                          </a:solidFill>
                          <a:latin typeface="Berlin Sans FB Demi" panose="020E0802020502020306" pitchFamily="34" charset="0"/>
                        </a:rPr>
                        <a:t>P</a:t>
                      </a:r>
                      <a:endParaRPr lang="en-US" sz="6000" dirty="0">
                        <a:solidFill>
                          <a:schemeClr val="tx1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dirty="0" smtClean="0">
                          <a:solidFill>
                            <a:schemeClr val="tx1"/>
                          </a:solidFill>
                          <a:latin typeface="Berlin Sans FB Demi" panose="020E0802020502020306" pitchFamily="34" charset="0"/>
                        </a:rPr>
                        <a:t>A</a:t>
                      </a:r>
                      <a:endParaRPr lang="en-US" sz="6000" dirty="0">
                        <a:solidFill>
                          <a:schemeClr val="tx1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dirty="0" smtClean="0">
                          <a:solidFill>
                            <a:schemeClr val="tx1"/>
                          </a:solidFill>
                          <a:latin typeface="Berlin Sans FB Demi" panose="020E0802020502020306" pitchFamily="34" charset="0"/>
                        </a:rPr>
                        <a:t>L</a:t>
                      </a:r>
                      <a:endParaRPr lang="en-US" sz="6000" dirty="0">
                        <a:solidFill>
                          <a:schemeClr val="tx1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33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erlin Sans FB Demi" panose="020E0802020502020306" pitchFamily="34" charset="0"/>
                        </a:rPr>
                        <a:t>Fund</a:t>
                      </a:r>
                      <a:endParaRPr lang="en-US" sz="2000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erlin Sans FB Demi" panose="020E0802020502020306" pitchFamily="34" charset="0"/>
                        </a:rPr>
                        <a:t>Organization</a:t>
                      </a:r>
                      <a:endParaRPr lang="en-US" sz="2000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erlin Sans FB Demi" panose="020E0802020502020306" pitchFamily="34" charset="0"/>
                        </a:rPr>
                        <a:t>Account</a:t>
                      </a:r>
                      <a:endParaRPr lang="en-US" sz="2000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erlin Sans FB Demi" panose="020E0802020502020306" pitchFamily="34" charset="0"/>
                        </a:rPr>
                        <a:t>Program</a:t>
                      </a:r>
                      <a:endParaRPr lang="en-US" sz="2000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erlin Sans FB Demi" panose="020E0802020502020306" pitchFamily="34" charset="0"/>
                        </a:rPr>
                        <a:t>Activity</a:t>
                      </a:r>
                      <a:endParaRPr lang="en-US" sz="2000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erlin Sans FB Demi" panose="020E0802020502020306" pitchFamily="34" charset="0"/>
                        </a:rPr>
                        <a:t>Location</a:t>
                      </a:r>
                      <a:endParaRPr lang="en-US" sz="2000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553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askerville Old Face" panose="02020602080505020303" pitchFamily="18" charset="0"/>
                        </a:rPr>
                        <a:t>Where did the money come from?</a:t>
                      </a:r>
                      <a:endParaRPr lang="en-US" dirty="0">
                        <a:latin typeface="Baskerville Old Face" panose="02020602080505020303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askerville Old Face" panose="02020602080505020303" pitchFamily="18" charset="0"/>
                        </a:rPr>
                        <a:t>Who is responsible</a:t>
                      </a:r>
                      <a:r>
                        <a:rPr lang="en-US" baseline="0" dirty="0" smtClean="0">
                          <a:latin typeface="Baskerville Old Face" panose="02020602080505020303" pitchFamily="18" charset="0"/>
                        </a:rPr>
                        <a:t> for the money?</a:t>
                      </a:r>
                      <a:endParaRPr lang="en-US" dirty="0">
                        <a:latin typeface="Baskerville Old Face" panose="02020602080505020303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askerville Old Face" panose="02020602080505020303" pitchFamily="18" charset="0"/>
                        </a:rPr>
                        <a:t>What kind</a:t>
                      </a:r>
                      <a:r>
                        <a:rPr lang="en-US" baseline="0" dirty="0" smtClean="0">
                          <a:latin typeface="Baskerville Old Face" panose="02020602080505020303" pitchFamily="18" charset="0"/>
                        </a:rPr>
                        <a:t> of transaction is taking place?</a:t>
                      </a:r>
                      <a:endParaRPr lang="en-US" dirty="0">
                        <a:latin typeface="Baskerville Old Face" panose="02020602080505020303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askerville Old Face" panose="02020602080505020303" pitchFamily="18" charset="0"/>
                        </a:rPr>
                        <a:t>How</a:t>
                      </a:r>
                      <a:r>
                        <a:rPr lang="en-US" baseline="0" dirty="0" smtClean="0">
                          <a:latin typeface="Baskerville Old Face" panose="02020602080505020303" pitchFamily="18" charset="0"/>
                        </a:rPr>
                        <a:t> does this transaction compare to other Universities?</a:t>
                      </a:r>
                      <a:endParaRPr lang="en-US" dirty="0">
                        <a:latin typeface="Baskerville Old Face" panose="02020602080505020303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askerville Old Face" panose="02020602080505020303" pitchFamily="18" charset="0"/>
                        </a:rPr>
                        <a:t>Tracking for</a:t>
                      </a:r>
                      <a:r>
                        <a:rPr lang="en-US" baseline="0" dirty="0" smtClean="0">
                          <a:latin typeface="Baskerville Old Face" panose="02020602080505020303" pitchFamily="18" charset="0"/>
                        </a:rPr>
                        <a:t> department-specific activities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  <a:latin typeface="Baskerville Old Face" panose="02020602080505020303" pitchFamily="18" charset="0"/>
                        </a:rPr>
                        <a:t>(optional)</a:t>
                      </a:r>
                      <a:endParaRPr lang="en-US" dirty="0">
                        <a:solidFill>
                          <a:srgbClr val="FF0000"/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askerville Old Face" panose="02020602080505020303" pitchFamily="18" charset="0"/>
                        </a:rPr>
                        <a:t>Primarily</a:t>
                      </a:r>
                      <a:r>
                        <a:rPr lang="en-US" baseline="0" dirty="0" smtClean="0">
                          <a:latin typeface="Baskerville Old Face" panose="02020602080505020303" pitchFamily="18" charset="0"/>
                        </a:rPr>
                        <a:t> for fixed asset location identifications. </a:t>
                      </a:r>
                      <a:endParaRPr lang="en-US" dirty="0">
                        <a:latin typeface="Baskerville Old Face" panose="02020602080505020303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33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erlin Sans FB Demi" panose="020E0802020502020306" pitchFamily="34" charset="0"/>
                          <a:cs typeface="Arabic Typesetting" panose="03020402040406030203" pitchFamily="66" charset="-78"/>
                        </a:rPr>
                        <a:t>6 digits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Berlin Sans FB Demi" panose="020E0802020502020306" pitchFamily="34" charset="0"/>
                          <a:cs typeface="Arabic Typesetting" panose="03020402040406030203" pitchFamily="66" charset="-78"/>
                        </a:rPr>
                        <a:t>Included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latin typeface="Berlin Sans FB Demi" panose="020E0802020502020306" pitchFamily="34" charset="0"/>
                          <a:cs typeface="Arabic Typesetting" panose="03020402040406030203" pitchFamily="66" charset="-78"/>
                        </a:rPr>
                        <a:t> in Index</a:t>
                      </a:r>
                      <a:endParaRPr lang="en-US" sz="1400" dirty="0">
                        <a:solidFill>
                          <a:srgbClr val="FF0000"/>
                        </a:solidFill>
                        <a:latin typeface="Berlin Sans FB Demi" panose="020E0802020502020306" pitchFamily="34" charset="0"/>
                        <a:cs typeface="Arabic Typesetting" panose="03020402040406030203" pitchFamily="66" charset="-78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erlin Sans FB Demi" panose="020E0802020502020306" pitchFamily="34" charset="0"/>
                          <a:cs typeface="Arabic Typesetting" panose="03020402040406030203" pitchFamily="66" charset="-78"/>
                        </a:rPr>
                        <a:t>3 digits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Berlin Sans FB Demi" panose="020E0802020502020306" pitchFamily="34" charset="0"/>
                          <a:cs typeface="Arabic Typesetting" panose="03020402040406030203" pitchFamily="66" charset="-78"/>
                        </a:rPr>
                        <a:t>Included in Index</a:t>
                      </a:r>
                      <a:endParaRPr lang="en-US" sz="1400" dirty="0">
                        <a:solidFill>
                          <a:srgbClr val="FF0000"/>
                        </a:solidFill>
                        <a:latin typeface="Berlin Sans FB Demi" panose="020E0802020502020306" pitchFamily="34" charset="0"/>
                        <a:cs typeface="Arabic Typesetting" panose="03020402040406030203" pitchFamily="66" charset="-7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erlin Sans FB Demi" panose="020E0802020502020306" pitchFamily="34" charset="0"/>
                          <a:cs typeface="Arabic Typesetting" panose="03020402040406030203" pitchFamily="66" charset="-78"/>
                        </a:rPr>
                        <a:t>4-6 characters</a:t>
                      </a:r>
                      <a:endParaRPr lang="en-US" sz="1400" dirty="0">
                        <a:latin typeface="Berlin Sans FB Demi" panose="020E0802020502020306" pitchFamily="34" charset="0"/>
                        <a:cs typeface="Arabic Typesetting" panose="03020402040406030203" pitchFamily="66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erlin Sans FB Demi" panose="020E0802020502020306" pitchFamily="34" charset="0"/>
                          <a:cs typeface="Arabic Typesetting" panose="03020402040406030203" pitchFamily="66" charset="-78"/>
                        </a:rPr>
                        <a:t>5 characters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Berlin Sans FB Demi" panose="020E0802020502020306" pitchFamily="34" charset="0"/>
                          <a:cs typeface="Arabic Typesetting" panose="03020402040406030203" pitchFamily="66" charset="-78"/>
                        </a:rPr>
                        <a:t>Included in Index</a:t>
                      </a:r>
                      <a:endParaRPr lang="en-US" sz="1400" dirty="0">
                        <a:solidFill>
                          <a:srgbClr val="FF0000"/>
                        </a:solidFill>
                        <a:latin typeface="Berlin Sans FB Demi" panose="020E0802020502020306" pitchFamily="34" charset="0"/>
                        <a:cs typeface="Arabic Typesetting" panose="03020402040406030203" pitchFamily="66" charset="-78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erlin Sans FB Demi" panose="020E0802020502020306" pitchFamily="34" charset="0"/>
                          <a:cs typeface="Arabic Typesetting" panose="03020402040406030203" pitchFamily="66" charset="-78"/>
                        </a:rPr>
                        <a:t>6 characters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Berlin Sans FB Demi" panose="020E0802020502020306" pitchFamily="34" charset="0"/>
                          <a:cs typeface="Arabic Typesetting" panose="03020402040406030203" pitchFamily="66" charset="-78"/>
                        </a:rPr>
                        <a:t>Included in Index</a:t>
                      </a:r>
                      <a:endParaRPr lang="en-US" sz="1400" dirty="0">
                        <a:solidFill>
                          <a:srgbClr val="FF0000"/>
                        </a:solidFill>
                        <a:latin typeface="Berlin Sans FB Demi" panose="020E0802020502020306" pitchFamily="34" charset="0"/>
                        <a:cs typeface="Arabic Typesetting" panose="03020402040406030203" pitchFamily="66" charset="-78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latin typeface="Berlin Sans FB Demi" panose="020E0802020502020306" pitchFamily="34" charset="0"/>
                        <a:cs typeface="Arabic Typesetting" panose="03020402040406030203" pitchFamily="66" charset="-78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Berlin Sans FB Demi" panose="020E0802020502020306" pitchFamily="34" charset="0"/>
                          <a:cs typeface="Arabic Typesetting" panose="03020402040406030203" pitchFamily="66" charset="-78"/>
                        </a:rPr>
                        <a:t>Included in Index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latin typeface="Berlin Sans FB Demi" panose="020E0802020502020306" pitchFamily="34" charset="0"/>
                          <a:cs typeface="Arabic Typesetting" panose="03020402040406030203" pitchFamily="66" charset="-78"/>
                        </a:rPr>
                        <a:t>, if used</a:t>
                      </a:r>
                      <a:endParaRPr lang="en-US" sz="1400" dirty="0">
                        <a:solidFill>
                          <a:srgbClr val="FF0000"/>
                        </a:solidFill>
                        <a:latin typeface="Berlin Sans FB Demi" panose="020E0802020502020306" pitchFamily="34" charset="0"/>
                        <a:cs typeface="Arabic Typesetting" panose="03020402040406030203" pitchFamily="66" charset="-78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6391" y="1420690"/>
            <a:ext cx="114316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Banner system’s Chart of Accounts classifies transactions using an alpha/numeric system called a FOAPAL string.   UI utilizes the </a:t>
            </a:r>
            <a:r>
              <a:rPr lang="en-US" sz="2000" b="1" dirty="0" smtClean="0">
                <a:solidFill>
                  <a:srgbClr val="FF0000"/>
                </a:solidFill>
              </a:rPr>
              <a:t>Index</a:t>
            </a:r>
            <a:r>
              <a:rPr lang="en-US" sz="2000" dirty="0" smtClean="0"/>
              <a:t> field that shortcuts the keystrokes for entering transactions into the FOAPAL string.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5365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27582"/>
            <a:ext cx="8534400" cy="72370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1376413"/>
            <a:ext cx="11005795" cy="4793211"/>
          </a:xfrm>
        </p:spPr>
        <p:txBody>
          <a:bodyPr>
            <a:normAutofit/>
          </a:bodyPr>
          <a:lstStyle/>
          <a:p>
            <a:r>
              <a:rPr lang="en-US" dirty="0" smtClean="0"/>
              <a:t>Used as a short-cut for components of the FOAPAL string to help with data entry</a:t>
            </a:r>
          </a:p>
          <a:p>
            <a:pPr lvl="1"/>
            <a:r>
              <a:rPr lang="en-US" dirty="0" smtClean="0"/>
              <a:t>Currently always fund, org and program</a:t>
            </a:r>
          </a:p>
          <a:p>
            <a:pPr lvl="1"/>
            <a:r>
              <a:rPr lang="en-US" dirty="0" smtClean="0"/>
              <a:t>Defaults values into all forms when used</a:t>
            </a:r>
          </a:p>
          <a:p>
            <a:pPr lvl="1"/>
            <a:r>
              <a:rPr lang="en-US" dirty="0" smtClean="0"/>
              <a:t>Can include activity and location codes (optional but highly recommended)</a:t>
            </a:r>
          </a:p>
          <a:p>
            <a:pPr lvl="1"/>
            <a:r>
              <a:rPr lang="en-US" dirty="0" smtClean="0"/>
              <a:t>Can set up multiple indexes per Org code to allow for multiple activity and/or location codes</a:t>
            </a:r>
            <a:endParaRPr lang="en-US" dirty="0"/>
          </a:p>
          <a:p>
            <a:r>
              <a:rPr lang="en-US" dirty="0" smtClean="0"/>
              <a:t>Currently you enter index and account (and optionally activity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                  FUND             ORG                 Acct               PROG       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Actv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SFX014             U!1009           SFX014               E5070           07GAX                        SFXXXXX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9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87078" y="1628764"/>
            <a:ext cx="11404922" cy="5356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8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New </a:t>
            </a:r>
            <a:r>
              <a:rPr lang="en-US" sz="28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chart </a:t>
            </a:r>
            <a:r>
              <a:rPr lang="en-US" sz="2400" dirty="0"/>
              <a:t>you will enter index and </a:t>
            </a:r>
            <a:r>
              <a:rPr lang="en-US" sz="2400" dirty="0" smtClean="0"/>
              <a:t>account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400" dirty="0"/>
          </a:p>
          <a:p>
            <a:r>
              <a:rPr lang="en-US" sz="2400" dirty="0"/>
              <a:t>6 character codes</a:t>
            </a:r>
          </a:p>
          <a:p>
            <a:pPr lvl="1"/>
            <a:r>
              <a:rPr lang="en-US" sz="2400" dirty="0"/>
              <a:t>In most cases the first 3 are the organization code</a:t>
            </a:r>
          </a:p>
          <a:p>
            <a:pPr lvl="1"/>
            <a:r>
              <a:rPr lang="en-US" sz="2400" dirty="0"/>
              <a:t>Last 3 are assigned in a one-down sequence</a:t>
            </a:r>
          </a:p>
          <a:p>
            <a:pPr lvl="1"/>
            <a:r>
              <a:rPr lang="en-US" sz="2400" dirty="0"/>
              <a:t>Will make assigning new codes easier</a:t>
            </a:r>
          </a:p>
          <a:p>
            <a:pPr lvl="1"/>
            <a:r>
              <a:rPr lang="en-US" sz="2400" dirty="0"/>
              <a:t>The codes will sort in ascending order so the next code will be at the top of a query</a:t>
            </a:r>
          </a:p>
          <a:p>
            <a:endParaRPr lang="en-US" sz="2400" dirty="0">
              <a:latin typeface="+mj-lt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INDEX                  FUND             ORG                 Acct               PROG        Locn          Actv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646910               </a:t>
            </a:r>
            <a:r>
              <a:rPr lang="en-US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120417           </a:t>
            </a:r>
            <a:r>
              <a:rPr lang="en-US" sz="2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646                 </a:t>
            </a:r>
            <a:r>
              <a:rPr lang="en-US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E5070             07GAX                        ACPSUP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6461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6155" y="1658883"/>
            <a:ext cx="8476992" cy="40262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Organizations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599" y="2167461"/>
            <a:ext cx="1219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Level 2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9808" y="2421918"/>
            <a:ext cx="1146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Level 3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27490" y="2692277"/>
            <a:ext cx="1202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Level 4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78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Index Codes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708" y="2226973"/>
            <a:ext cx="10553817" cy="264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62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1884</TotalTime>
  <Words>1622</Words>
  <Application>Microsoft Office PowerPoint</Application>
  <PresentationFormat>Widescreen</PresentationFormat>
  <Paragraphs>342</Paragraphs>
  <Slides>25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Arabic Typesetting</vt:lpstr>
      <vt:lpstr>Arial</vt:lpstr>
      <vt:lpstr>Baskerville Old Face</vt:lpstr>
      <vt:lpstr>Berlin Sans FB Demi</vt:lpstr>
      <vt:lpstr>Brush Script MT</vt:lpstr>
      <vt:lpstr>Calibri</vt:lpstr>
      <vt:lpstr>Calibri Light</vt:lpstr>
      <vt:lpstr>Freestyle Script</vt:lpstr>
      <vt:lpstr>Times New Roman</vt:lpstr>
      <vt:lpstr>Wingdings</vt:lpstr>
      <vt:lpstr>Metropolitan</vt:lpstr>
      <vt:lpstr>FIG MEETING  </vt:lpstr>
      <vt:lpstr>Tuition and Fee Detail Codes Updates</vt:lpstr>
      <vt:lpstr>Chart V</vt:lpstr>
      <vt:lpstr>Why the Change?</vt:lpstr>
      <vt:lpstr>What is a FOAPAL?</vt:lpstr>
      <vt:lpstr>Index</vt:lpstr>
      <vt:lpstr>PowerPoint Presentation</vt:lpstr>
      <vt:lpstr>Example:  Organizations</vt:lpstr>
      <vt:lpstr>Example:  Index Codes</vt:lpstr>
      <vt:lpstr>Crosswalk</vt:lpstr>
      <vt:lpstr>Fund Types and Levels</vt:lpstr>
      <vt:lpstr>Organizations</vt:lpstr>
      <vt:lpstr>Account</vt:lpstr>
      <vt:lpstr>Programs</vt:lpstr>
      <vt:lpstr>Activity Codes</vt:lpstr>
      <vt:lpstr>Location</vt:lpstr>
      <vt:lpstr>NSF Checking</vt:lpstr>
      <vt:lpstr>NSF Checking</vt:lpstr>
      <vt:lpstr>One-time impacts</vt:lpstr>
      <vt:lpstr>PowerPoint Presentation</vt:lpstr>
      <vt:lpstr>Other Business Process Changes</vt:lpstr>
      <vt:lpstr>Claim Voucher</vt:lpstr>
      <vt:lpstr>Current Claim Voucher Issues</vt:lpstr>
      <vt:lpstr>   Invoice Numbers rules of Consistency </vt:lpstr>
      <vt:lpstr>Holiday Parties</vt:lpstr>
    </vt:vector>
  </TitlesOfParts>
  <Company>University of Idaho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Banner Chart</dc:title>
  <dc:creator>Town, Ron (rontown@uidaho.edu)</dc:creator>
  <cp:lastModifiedBy>Keeney, Linda (lkeeney@uidaho.edu)</cp:lastModifiedBy>
  <cp:revision>148</cp:revision>
  <cp:lastPrinted>2017-12-04T19:04:40Z</cp:lastPrinted>
  <dcterms:created xsi:type="dcterms:W3CDTF">2017-01-18T18:38:16Z</dcterms:created>
  <dcterms:modified xsi:type="dcterms:W3CDTF">2017-12-05T01:36:19Z</dcterms:modified>
</cp:coreProperties>
</file>