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63" r:id="rId3"/>
    <p:sldId id="257" r:id="rId4"/>
    <p:sldId id="258" r:id="rId5"/>
    <p:sldId id="275" r:id="rId6"/>
    <p:sldId id="276" r:id="rId7"/>
    <p:sldId id="277" r:id="rId8"/>
    <p:sldId id="278" r:id="rId9"/>
    <p:sldId id="259" r:id="rId10"/>
    <p:sldId id="268" r:id="rId11"/>
    <p:sldId id="265" r:id="rId12"/>
    <p:sldId id="274" r:id="rId13"/>
    <p:sldId id="260" r:id="rId14"/>
    <p:sldId id="266" r:id="rId15"/>
    <p:sldId id="261" r:id="rId16"/>
    <p:sldId id="267" r:id="rId17"/>
    <p:sldId id="262" r:id="rId18"/>
    <p:sldId id="271" r:id="rId19"/>
    <p:sldId id="273"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9" d="100"/>
          <a:sy n="89" d="100"/>
        </p:scale>
        <p:origin x="120"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D7796-764E-4ECE-9373-415AAC31DB9E}" type="datetimeFigureOut">
              <a:rPr lang="en-US" smtClean="0"/>
              <a:t>3/20/2018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D0935D-8948-48EE-8D60-9A30401C365D}" type="slidenum">
              <a:rPr lang="en-US" smtClean="0"/>
              <a:t>‹#›</a:t>
            </a:fld>
            <a:endParaRPr lang="en-US"/>
          </a:p>
        </p:txBody>
      </p:sp>
    </p:spTree>
    <p:extLst>
      <p:ext uri="{BB962C8B-B14F-4D97-AF65-F5344CB8AC3E}">
        <p14:creationId xmlns:p14="http://schemas.microsoft.com/office/powerpoint/2010/main" val="277824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E8EA4-D58F-446E-837F-AE8A8BD0ECA1}" type="slidenum">
              <a:rPr lang="en-US" smtClean="0"/>
              <a:t>18</a:t>
            </a:fld>
            <a:endParaRPr lang="en-US"/>
          </a:p>
        </p:txBody>
      </p:sp>
    </p:spTree>
    <p:extLst>
      <p:ext uri="{BB962C8B-B14F-4D97-AF65-F5344CB8AC3E}">
        <p14:creationId xmlns:p14="http://schemas.microsoft.com/office/powerpoint/2010/main" val="1163537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8E8EA4-D58F-446E-837F-AE8A8BD0ECA1}" type="slidenum">
              <a:rPr lang="en-US" smtClean="0"/>
              <a:t>19</a:t>
            </a:fld>
            <a:endParaRPr lang="en-US"/>
          </a:p>
        </p:txBody>
      </p:sp>
    </p:spTree>
    <p:extLst>
      <p:ext uri="{BB962C8B-B14F-4D97-AF65-F5344CB8AC3E}">
        <p14:creationId xmlns:p14="http://schemas.microsoft.com/office/powerpoint/2010/main" val="1646475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8E8EA4-D58F-446E-837F-AE8A8BD0ECA1}" type="slidenum">
              <a:rPr lang="en-US" smtClean="0"/>
              <a:t>20</a:t>
            </a:fld>
            <a:endParaRPr lang="en-US"/>
          </a:p>
        </p:txBody>
      </p:sp>
    </p:spTree>
    <p:extLst>
      <p:ext uri="{BB962C8B-B14F-4D97-AF65-F5344CB8AC3E}">
        <p14:creationId xmlns:p14="http://schemas.microsoft.com/office/powerpoint/2010/main" val="95403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3/20/2018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dfa-chart-project@uidaho.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mailto:ored-export@uidaho.edu"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Fig Meeting </a:t>
            </a:r>
            <a:br>
              <a:rPr lang="en-US" dirty="0" smtClean="0"/>
            </a:br>
            <a:r>
              <a:rPr lang="en-US" dirty="0" smtClean="0"/>
              <a:t>March 20, 2018</a:t>
            </a:r>
            <a:endParaRPr lang="en-US" dirty="0"/>
          </a:p>
        </p:txBody>
      </p:sp>
      <p:sp>
        <p:nvSpPr>
          <p:cNvPr id="3" name="Subtitle 2"/>
          <p:cNvSpPr>
            <a:spLocks noGrp="1"/>
          </p:cNvSpPr>
          <p:nvPr>
            <p:ph type="subTitle" idx="1"/>
          </p:nvPr>
        </p:nvSpPr>
        <p:spPr/>
        <p:txBody>
          <a:bodyPr/>
          <a:lstStyle/>
          <a:p>
            <a:pPr algn="ctr"/>
            <a:r>
              <a:rPr lang="en-US" dirty="0" smtClean="0"/>
              <a:t>10:00 AM to 11:45 AM  Vandal Ball Room</a:t>
            </a:r>
            <a:endParaRPr lang="en-US" dirty="0"/>
          </a:p>
        </p:txBody>
      </p:sp>
    </p:spTree>
    <p:extLst>
      <p:ext uri="{BB962C8B-B14F-4D97-AF65-F5344CB8AC3E}">
        <p14:creationId xmlns:p14="http://schemas.microsoft.com/office/powerpoint/2010/main" val="2283119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0016" y="151075"/>
            <a:ext cx="7243639" cy="6858000"/>
          </a:xfrm>
          <a:prstGeom prst="rect">
            <a:avLst/>
          </a:prstGeom>
        </p:spPr>
      </p:pic>
    </p:spTree>
    <p:extLst>
      <p:ext uri="{BB962C8B-B14F-4D97-AF65-F5344CB8AC3E}">
        <p14:creationId xmlns:p14="http://schemas.microsoft.com/office/powerpoint/2010/main" val="52098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2958" y="0"/>
            <a:ext cx="5961130" cy="6858000"/>
          </a:xfrm>
          <a:prstGeom prst="rect">
            <a:avLst/>
          </a:prstGeom>
        </p:spPr>
      </p:pic>
    </p:spTree>
    <p:extLst>
      <p:ext uri="{BB962C8B-B14F-4D97-AF65-F5344CB8AC3E}">
        <p14:creationId xmlns:p14="http://schemas.microsoft.com/office/powerpoint/2010/main" val="830280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New Moving Expense Code</a:t>
            </a:r>
            <a:endParaRPr lang="en-US" dirty="0"/>
          </a:p>
        </p:txBody>
      </p:sp>
      <p:sp>
        <p:nvSpPr>
          <p:cNvPr id="6" name="Content Placeholder 5"/>
          <p:cNvSpPr>
            <a:spLocks noGrp="1"/>
          </p:cNvSpPr>
          <p:nvPr>
            <p:ph idx="1"/>
          </p:nvPr>
        </p:nvSpPr>
        <p:spPr/>
        <p:txBody>
          <a:bodyPr/>
          <a:lstStyle/>
          <a:p>
            <a:r>
              <a:rPr lang="en-US" sz="3200" dirty="0" smtClean="0">
                <a:latin typeface="Bernard MT Condensed" panose="02050806060905020404" pitchFamily="18" charset="0"/>
              </a:rPr>
              <a:t>Moving Expenses will be posted to  E4125 as an expense listed in the Salary areas.</a:t>
            </a:r>
          </a:p>
          <a:p>
            <a:endParaRPr lang="en-US" dirty="0"/>
          </a:p>
        </p:txBody>
      </p:sp>
    </p:spTree>
    <p:extLst>
      <p:ext uri="{BB962C8B-B14F-4D97-AF65-F5344CB8AC3E}">
        <p14:creationId xmlns:p14="http://schemas.microsoft.com/office/powerpoint/2010/main" val="3157469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 Voucher Conversion Training and Timeline</a:t>
            </a:r>
            <a:endParaRPr lang="en-US" dirty="0"/>
          </a:p>
        </p:txBody>
      </p:sp>
      <p:sp>
        <p:nvSpPr>
          <p:cNvPr id="3" name="Text Placeholder 2"/>
          <p:cNvSpPr>
            <a:spLocks noGrp="1"/>
          </p:cNvSpPr>
          <p:nvPr>
            <p:ph type="body" idx="1"/>
          </p:nvPr>
        </p:nvSpPr>
        <p:spPr/>
        <p:txBody>
          <a:bodyPr/>
          <a:lstStyle/>
          <a:p>
            <a:pPr algn="ctr"/>
            <a:r>
              <a:rPr lang="en-US" dirty="0" smtClean="0"/>
              <a:t>Linda Keeney</a:t>
            </a:r>
            <a:endParaRPr lang="en-US" dirty="0"/>
          </a:p>
        </p:txBody>
      </p:sp>
    </p:spTree>
    <p:extLst>
      <p:ext uri="{BB962C8B-B14F-4D97-AF65-F5344CB8AC3E}">
        <p14:creationId xmlns:p14="http://schemas.microsoft.com/office/powerpoint/2010/main" val="2327056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4294967295"/>
          </p:nvPr>
        </p:nvSpPr>
        <p:spPr>
          <a:xfrm>
            <a:off x="520308" y="3173413"/>
            <a:ext cx="3662755" cy="2868612"/>
          </a:xfrm>
        </p:spPr>
        <p:txBody>
          <a:bodyPr/>
          <a:lstStyle/>
          <a:p>
            <a:r>
              <a:rPr lang="en-US" dirty="0" smtClean="0"/>
              <a:t>Reason:</a:t>
            </a:r>
          </a:p>
          <a:p>
            <a:endParaRPr lang="en-US" dirty="0" smtClean="0"/>
          </a:p>
          <a:p>
            <a:r>
              <a:rPr lang="en-US" dirty="0" smtClean="0"/>
              <a:t>Banner 9 compatibility</a:t>
            </a:r>
          </a:p>
          <a:p>
            <a:endParaRPr lang="en-US" dirty="0"/>
          </a:p>
          <a:p>
            <a:r>
              <a:rPr lang="en-US" dirty="0" smtClean="0"/>
              <a:t>Chart of Accounts Changes</a:t>
            </a:r>
            <a:endParaRPr lang="en-US" dirty="0"/>
          </a:p>
        </p:txBody>
      </p:sp>
      <p:sp>
        <p:nvSpPr>
          <p:cNvPr id="5" name="Content Placeholder 4"/>
          <p:cNvSpPr>
            <a:spLocks noGrp="1"/>
          </p:cNvSpPr>
          <p:nvPr>
            <p:ph sz="half" idx="4294967295"/>
          </p:nvPr>
        </p:nvSpPr>
        <p:spPr>
          <a:xfrm>
            <a:off x="5871772" y="2160588"/>
            <a:ext cx="3616474" cy="3881437"/>
          </a:xfrm>
        </p:spPr>
        <p:txBody>
          <a:bodyPr/>
          <a:lstStyle/>
          <a:p>
            <a:r>
              <a:rPr lang="en-US" dirty="0" smtClean="0"/>
              <a:t>Proposal:</a:t>
            </a:r>
          </a:p>
          <a:p>
            <a:r>
              <a:rPr lang="en-US" dirty="0" smtClean="0"/>
              <a:t>Departments enter Claim Voucher Items directly on Banner Form FAAINVE  - CV items only.</a:t>
            </a:r>
          </a:p>
          <a:p>
            <a:endParaRPr lang="en-US" dirty="0"/>
          </a:p>
          <a:p>
            <a:r>
              <a:rPr lang="en-US" dirty="0" smtClean="0"/>
              <a:t>Training</a:t>
            </a:r>
          </a:p>
          <a:p>
            <a:r>
              <a:rPr lang="en-US" dirty="0" smtClean="0"/>
              <a:t>Departmental Grouping in April, May and to be completed in June.</a:t>
            </a:r>
            <a:endParaRPr lang="en-US" dirty="0"/>
          </a:p>
        </p:txBody>
      </p:sp>
      <p:cxnSp>
        <p:nvCxnSpPr>
          <p:cNvPr id="1026" name="AutoShape 2"/>
          <p:cNvCxnSpPr>
            <a:cxnSpLocks noChangeShapeType="1"/>
          </p:cNvCxnSpPr>
          <p:nvPr/>
        </p:nvCxnSpPr>
        <p:spPr bwMode="auto">
          <a:xfrm flipV="1">
            <a:off x="96819" y="0"/>
            <a:ext cx="995381" cy="2151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 name="AutoShape 12"/>
          <p:cNvSpPr>
            <a:spLocks noChangeArrowheads="1"/>
          </p:cNvSpPr>
          <p:nvPr/>
        </p:nvSpPr>
        <p:spPr bwMode="auto">
          <a:xfrm>
            <a:off x="96818" y="457200"/>
            <a:ext cx="817582" cy="113823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FAAINVE Banner Form CV Items Only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AutoShape 7"/>
          <p:cNvSpPr>
            <a:spLocks noChangeArrowheads="1"/>
          </p:cNvSpPr>
          <p:nvPr/>
        </p:nvSpPr>
        <p:spPr bwMode="auto">
          <a:xfrm>
            <a:off x="4432151" y="457200"/>
            <a:ext cx="1439620" cy="1106488"/>
          </a:xfrm>
          <a:prstGeom prst="parallelogram">
            <a:avLst>
              <a:gd name="adj" fmla="val 3314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Payment Processes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AutoShape 6"/>
          <p:cNvSpPr>
            <a:spLocks noChangeArrowheads="1"/>
          </p:cNvSpPr>
          <p:nvPr/>
        </p:nvSpPr>
        <p:spPr bwMode="auto">
          <a:xfrm>
            <a:off x="2641768" y="641390"/>
            <a:ext cx="1291908" cy="952500"/>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AP Review</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AutoShape 3"/>
          <p:cNvSpPr>
            <a:spLocks noChangeArrowheads="1"/>
          </p:cNvSpPr>
          <p:nvPr/>
        </p:nvSpPr>
        <p:spPr bwMode="auto">
          <a:xfrm>
            <a:off x="1092200" y="457200"/>
            <a:ext cx="1214438" cy="1076325"/>
          </a:xfrm>
          <a:prstGeom prst="rightArrow">
            <a:avLst>
              <a:gd name="adj1" fmla="val 50000"/>
              <a:gd name="adj2" fmla="val 2820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Banner Invoice Approval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AutoShape 11"/>
          <p:cNvSpPr>
            <a:spLocks noChangeArrowheads="1"/>
          </p:cNvSpPr>
          <p:nvPr/>
        </p:nvSpPr>
        <p:spPr bwMode="auto">
          <a:xfrm rot="17848440">
            <a:off x="711994" y="1828100"/>
            <a:ext cx="1160462" cy="1136650"/>
          </a:xfrm>
          <a:prstGeom prst="down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Scan to</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0"/>
          <p:cNvSpPr>
            <a:spLocks noChangeArrowheads="1"/>
          </p:cNvSpPr>
          <p:nvPr/>
        </p:nvSpPr>
        <p:spPr bwMode="auto">
          <a:xfrm>
            <a:off x="1925619" y="2651125"/>
            <a:ext cx="1585931" cy="5826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Accounts Payable  APDOCS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AutoShape 9"/>
          <p:cNvSpPr>
            <a:spLocks noChangeArrowheads="1"/>
          </p:cNvSpPr>
          <p:nvPr/>
        </p:nvSpPr>
        <p:spPr bwMode="auto">
          <a:xfrm>
            <a:off x="3949699" y="1939925"/>
            <a:ext cx="1805641" cy="1567068"/>
          </a:xfrm>
          <a:prstGeom prst="hexagon">
            <a:avLst>
              <a:gd name="adj" fmla="val 38744"/>
              <a:gd name="vf" fmla="val 11547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Document Imaging Process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 name="AutoShape 5"/>
          <p:cNvSpPr>
            <a:spLocks noChangeShapeType="1"/>
          </p:cNvSpPr>
          <p:nvPr/>
        </p:nvSpPr>
        <p:spPr bwMode="auto">
          <a:xfrm>
            <a:off x="2366963" y="1003300"/>
            <a:ext cx="438150" cy="793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AutoShape 4"/>
          <p:cNvSpPr>
            <a:spLocks noChangeShapeType="1"/>
          </p:cNvSpPr>
          <p:nvPr/>
        </p:nvSpPr>
        <p:spPr bwMode="auto">
          <a:xfrm>
            <a:off x="3756024" y="955674"/>
            <a:ext cx="841153" cy="476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 name="AutoShape 8"/>
          <p:cNvSpPr>
            <a:spLocks noChangeShapeType="1"/>
          </p:cNvSpPr>
          <p:nvPr/>
        </p:nvSpPr>
        <p:spPr bwMode="auto">
          <a:xfrm>
            <a:off x="3535363" y="2726597"/>
            <a:ext cx="438150" cy="793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Rectangle 13"/>
          <p:cNvSpPr>
            <a:spLocks noChangeArrowheads="1"/>
          </p:cNvSpPr>
          <p:nvPr/>
        </p:nvSpPr>
        <p:spPr bwMode="auto">
          <a:xfrm>
            <a:off x="520308" y="-1"/>
            <a:ext cx="9236878" cy="1335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114524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Phone Stipends	</a:t>
            </a:r>
            <a:endParaRPr lang="en-US" dirty="0"/>
          </a:p>
        </p:txBody>
      </p:sp>
      <p:sp>
        <p:nvSpPr>
          <p:cNvPr id="3" name="Text Placeholder 2"/>
          <p:cNvSpPr>
            <a:spLocks noGrp="1"/>
          </p:cNvSpPr>
          <p:nvPr>
            <p:ph type="body" idx="1"/>
          </p:nvPr>
        </p:nvSpPr>
        <p:spPr/>
        <p:txBody>
          <a:bodyPr/>
          <a:lstStyle/>
          <a:p>
            <a:pPr algn="ctr"/>
            <a:r>
              <a:rPr lang="en-US" dirty="0" smtClean="0"/>
              <a:t>Linda Campos – Linda Keeney</a:t>
            </a:r>
            <a:endParaRPr lang="en-US" dirty="0"/>
          </a:p>
        </p:txBody>
      </p:sp>
    </p:spTree>
    <p:extLst>
      <p:ext uri="{BB962C8B-B14F-4D97-AF65-F5344CB8AC3E}">
        <p14:creationId xmlns:p14="http://schemas.microsoft.com/office/powerpoint/2010/main" val="936850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New Cell Phone Stipend Levels</a:t>
            </a:r>
            <a:endParaRPr lang="en-US" dirty="0"/>
          </a:p>
        </p:txBody>
      </p:sp>
      <p:sp>
        <p:nvSpPr>
          <p:cNvPr id="6" name="Text Placeholder 5"/>
          <p:cNvSpPr>
            <a:spLocks noGrp="1"/>
          </p:cNvSpPr>
          <p:nvPr>
            <p:ph type="body" sz="quarter" idx="13"/>
          </p:nvPr>
        </p:nvSpPr>
        <p:spPr>
          <a:xfrm>
            <a:off x="1441443" y="3115534"/>
            <a:ext cx="7224524" cy="1033332"/>
          </a:xfrm>
        </p:spPr>
        <p:txBody>
          <a:bodyPr/>
          <a:lstStyle/>
          <a:p>
            <a:r>
              <a:rPr lang="en-US" dirty="0" smtClean="0"/>
              <a:t>Annual Renewal of Stipend and Review.</a:t>
            </a:r>
          </a:p>
          <a:p>
            <a:r>
              <a:rPr lang="en-US" dirty="0" smtClean="0"/>
              <a:t>Requires a completed application for Cell Phone</a:t>
            </a:r>
          </a:p>
          <a:p>
            <a:r>
              <a:rPr lang="en-US" dirty="0" smtClean="0"/>
              <a:t>Attached Information supporting the level of usage</a:t>
            </a:r>
            <a:endParaRPr lang="en-US" dirty="0"/>
          </a:p>
        </p:txBody>
      </p:sp>
      <p:sp>
        <p:nvSpPr>
          <p:cNvPr id="5" name="Text Placeholder 4"/>
          <p:cNvSpPr>
            <a:spLocks noGrp="1"/>
          </p:cNvSpPr>
          <p:nvPr>
            <p:ph type="body" idx="1"/>
          </p:nvPr>
        </p:nvSpPr>
        <p:spPr/>
        <p:txBody>
          <a:bodyPr/>
          <a:lstStyle/>
          <a:p>
            <a:r>
              <a:rPr lang="en-US" dirty="0" smtClean="0"/>
              <a:t>User for light usage – Monthly Stipend of 20.00</a:t>
            </a:r>
          </a:p>
          <a:p>
            <a:r>
              <a:rPr lang="en-US" dirty="0" smtClean="0"/>
              <a:t>User for heavy usage – Monthly Stipend of 50.00</a:t>
            </a:r>
            <a:endParaRPr lang="en-US" dirty="0"/>
          </a:p>
        </p:txBody>
      </p:sp>
    </p:spTree>
    <p:extLst>
      <p:ext uri="{BB962C8B-B14F-4D97-AF65-F5344CB8AC3E}">
        <p14:creationId xmlns:p14="http://schemas.microsoft.com/office/powerpoint/2010/main" val="10944865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 of Accounts Testing &amp; Training</a:t>
            </a:r>
            <a:endParaRPr lang="en-US" dirty="0"/>
          </a:p>
        </p:txBody>
      </p:sp>
      <p:sp>
        <p:nvSpPr>
          <p:cNvPr id="3" name="Text Placeholder 2"/>
          <p:cNvSpPr>
            <a:spLocks noGrp="1"/>
          </p:cNvSpPr>
          <p:nvPr>
            <p:ph type="body" idx="1"/>
          </p:nvPr>
        </p:nvSpPr>
        <p:spPr/>
        <p:txBody>
          <a:bodyPr/>
          <a:lstStyle/>
          <a:p>
            <a:pPr algn="ctr"/>
            <a:r>
              <a:rPr lang="en-US" dirty="0" smtClean="0"/>
              <a:t>Ron Town and Linda Keeney</a:t>
            </a:r>
            <a:endParaRPr lang="en-US" dirty="0"/>
          </a:p>
        </p:txBody>
      </p:sp>
    </p:spTree>
    <p:extLst>
      <p:ext uri="{BB962C8B-B14F-4D97-AF65-F5344CB8AC3E}">
        <p14:creationId xmlns:p14="http://schemas.microsoft.com/office/powerpoint/2010/main" val="1002989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326231"/>
            <a:ext cx="8596667" cy="566738"/>
          </a:xfrm>
        </p:spPr>
        <p:txBody>
          <a:bodyPr/>
          <a:lstStyle/>
          <a:p>
            <a:r>
              <a:rPr lang="en-US" dirty="0" smtClean="0"/>
              <a:t>Information to Assist you while testing:	</a:t>
            </a:r>
            <a:endParaRPr lang="en-US" dirty="0"/>
          </a:p>
        </p:txBody>
      </p:sp>
      <p:sp>
        <p:nvSpPr>
          <p:cNvPr id="4" name="Text Placeholder 3"/>
          <p:cNvSpPr>
            <a:spLocks noGrp="1"/>
          </p:cNvSpPr>
          <p:nvPr>
            <p:ph type="body" sz="half" idx="2"/>
          </p:nvPr>
        </p:nvSpPr>
        <p:spPr>
          <a:xfrm>
            <a:off x="677332" y="1117255"/>
            <a:ext cx="9013205" cy="5283545"/>
          </a:xfrm>
        </p:spPr>
        <p:txBody>
          <a:bodyPr>
            <a:normAutofit/>
          </a:bodyPr>
          <a:lstStyle/>
          <a:p>
            <a:pPr marL="171450" indent="-171450">
              <a:buFont typeface="Arial" panose="020B0604020202020204" pitchFamily="34" charset="0"/>
              <a:buChar char="•"/>
            </a:pPr>
            <a:r>
              <a:rPr lang="en-US" sz="2000" dirty="0" smtClean="0"/>
              <a:t>Valid </a:t>
            </a:r>
            <a:r>
              <a:rPr lang="en-US" sz="2000" dirty="0"/>
              <a:t>organization codes</a:t>
            </a:r>
          </a:p>
          <a:p>
            <a:pPr marL="628650" lvl="1" indent="-171450">
              <a:buFont typeface="Arial" panose="020B0604020202020204" pitchFamily="34" charset="0"/>
              <a:buChar char="•"/>
            </a:pPr>
            <a:r>
              <a:rPr lang="en-US" sz="2000" dirty="0" smtClean="0"/>
              <a:t>The </a:t>
            </a:r>
            <a:r>
              <a:rPr lang="en-US" sz="2000" dirty="0"/>
              <a:t>original org </a:t>
            </a:r>
            <a:r>
              <a:rPr lang="en-US" sz="2000" dirty="0" smtClean="0"/>
              <a:t>setup </a:t>
            </a:r>
            <a:r>
              <a:rPr lang="en-US" sz="2000" dirty="0"/>
              <a:t>was </a:t>
            </a:r>
            <a:r>
              <a:rPr lang="en-US" sz="2000" dirty="0" smtClean="0"/>
              <a:t>created </a:t>
            </a:r>
            <a:r>
              <a:rPr lang="en-US" sz="2000" dirty="0"/>
              <a:t>in early calendar year 2017. </a:t>
            </a:r>
            <a:endParaRPr lang="en-US" sz="2000" dirty="0" smtClean="0"/>
          </a:p>
          <a:p>
            <a:pPr marL="628650" lvl="1" indent="-171450">
              <a:buFont typeface="Arial" panose="020B0604020202020204" pitchFamily="34" charset="0"/>
              <a:buChar char="•"/>
            </a:pPr>
            <a:r>
              <a:rPr lang="en-US" sz="2000" dirty="0" smtClean="0"/>
              <a:t> Orgs </a:t>
            </a:r>
            <a:r>
              <a:rPr lang="en-US" sz="2000" dirty="0"/>
              <a:t>created after that time may not </a:t>
            </a:r>
            <a:r>
              <a:rPr lang="en-US" sz="2000" dirty="0" smtClean="0"/>
              <a:t>be available for testing. </a:t>
            </a:r>
            <a:endParaRPr lang="en-US" sz="2000" dirty="0"/>
          </a:p>
          <a:p>
            <a:pPr marL="171450" indent="-171450">
              <a:buFont typeface="Arial" panose="020B0604020202020204" pitchFamily="34" charset="0"/>
              <a:buChar char="•"/>
            </a:pPr>
            <a:r>
              <a:rPr lang="en-US" sz="2000" dirty="0" smtClean="0"/>
              <a:t>All </a:t>
            </a:r>
            <a:r>
              <a:rPr lang="en-US" sz="2000" dirty="0"/>
              <a:t>transactions </a:t>
            </a:r>
            <a:r>
              <a:rPr lang="en-US" sz="2000" dirty="0" smtClean="0"/>
              <a:t>should be dated July 1, 2018 or later to </a:t>
            </a:r>
            <a:r>
              <a:rPr lang="en-US" sz="2000" dirty="0"/>
              <a:t>be posted to FY 19.</a:t>
            </a:r>
          </a:p>
          <a:p>
            <a:pPr marL="171450" indent="-171450">
              <a:buFont typeface="Arial" panose="020B0604020202020204" pitchFamily="34" charset="0"/>
              <a:buChar char="•"/>
            </a:pPr>
            <a:r>
              <a:rPr lang="en-US" sz="2000" dirty="0" smtClean="0"/>
              <a:t>JV </a:t>
            </a:r>
            <a:r>
              <a:rPr lang="en-US" sz="2000" dirty="0"/>
              <a:t>and invoice transactions have been </a:t>
            </a:r>
            <a:r>
              <a:rPr lang="en-US" sz="2000" dirty="0" smtClean="0"/>
              <a:t>posted in FY 19.</a:t>
            </a:r>
            <a:endParaRPr lang="en-US" sz="2000" dirty="0"/>
          </a:p>
          <a:p>
            <a:pPr marL="628650" lvl="1" indent="-171450">
              <a:buFont typeface="Arial" panose="020B0604020202020204" pitchFamily="34" charset="0"/>
              <a:buChar char="•"/>
            </a:pPr>
            <a:r>
              <a:rPr lang="en-US" sz="2000" dirty="0" smtClean="0"/>
              <a:t>Encumbrances balances are currently not available in FY 19.</a:t>
            </a:r>
            <a:endParaRPr lang="en-US" sz="2000" dirty="0"/>
          </a:p>
          <a:p>
            <a:pPr marL="628650" lvl="1" indent="-171450">
              <a:buFont typeface="Arial" panose="020B0604020202020204" pitchFamily="34" charset="0"/>
              <a:buChar char="•"/>
            </a:pPr>
            <a:r>
              <a:rPr lang="en-US" sz="2000" dirty="0" smtClean="0"/>
              <a:t>Portions of the FY 19 budget </a:t>
            </a:r>
            <a:r>
              <a:rPr lang="en-US" sz="2000" dirty="0"/>
              <a:t>entries </a:t>
            </a:r>
            <a:r>
              <a:rPr lang="en-US" sz="2000" dirty="0" smtClean="0"/>
              <a:t>have not been post.</a:t>
            </a:r>
            <a:endParaRPr lang="en-US" sz="2000" dirty="0"/>
          </a:p>
          <a:p>
            <a:pPr marL="171450" indent="-171450">
              <a:buFont typeface="Arial" panose="020B0604020202020204" pitchFamily="34" charset="0"/>
              <a:buChar char="•"/>
            </a:pPr>
            <a:r>
              <a:rPr lang="en-US" sz="2000" dirty="0" smtClean="0"/>
              <a:t>Test JV </a:t>
            </a:r>
            <a:r>
              <a:rPr lang="en-US" sz="2000" dirty="0"/>
              <a:t>numbers are reverse of the original entry</a:t>
            </a:r>
          </a:p>
          <a:p>
            <a:pPr marL="628650" lvl="1" indent="-171450">
              <a:buFont typeface="Arial" panose="020B0604020202020204" pitchFamily="34" charset="0"/>
              <a:buChar char="•"/>
            </a:pPr>
            <a:r>
              <a:rPr lang="en-US" sz="2000" dirty="0" smtClean="0"/>
              <a:t>Reverse </a:t>
            </a:r>
            <a:r>
              <a:rPr lang="en-US" sz="2000" dirty="0"/>
              <a:t>to look at the original in </a:t>
            </a:r>
            <a:r>
              <a:rPr lang="en-US" sz="2000" dirty="0" smtClean="0"/>
              <a:t>FGIDOCR J234567 would be listed as 234567J in FY 19 testing data.</a:t>
            </a:r>
          </a:p>
          <a:p>
            <a:pPr marL="171450" indent="-171450">
              <a:buFont typeface="Arial" panose="020B0604020202020204" pitchFamily="34" charset="0"/>
              <a:buChar char="•"/>
            </a:pPr>
            <a:r>
              <a:rPr lang="en-US" sz="2000" dirty="0" smtClean="0"/>
              <a:t>Test invoices start with IX</a:t>
            </a:r>
            <a:endParaRPr lang="en-US" sz="2000" dirty="0"/>
          </a:p>
          <a:p>
            <a:pPr marL="171450" indent="-171450">
              <a:buFont typeface="Arial" panose="020B0604020202020204" pitchFamily="34" charset="0"/>
              <a:buChar char="•"/>
            </a:pPr>
            <a:r>
              <a:rPr lang="en-US" sz="2000" dirty="0" smtClean="0"/>
              <a:t>Payroll/AR </a:t>
            </a:r>
            <a:r>
              <a:rPr lang="en-US" sz="2000" dirty="0"/>
              <a:t>transactions don’t have matching payroll records</a:t>
            </a:r>
          </a:p>
          <a:p>
            <a:endParaRPr lang="en-US" dirty="0"/>
          </a:p>
        </p:txBody>
      </p:sp>
    </p:spTree>
    <p:extLst>
      <p:ext uri="{BB962C8B-B14F-4D97-AF65-F5344CB8AC3E}">
        <p14:creationId xmlns:p14="http://schemas.microsoft.com/office/powerpoint/2010/main" val="3210361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ARGOS Crosswalk </a:t>
            </a:r>
            <a:r>
              <a:rPr lang="en-US" dirty="0"/>
              <a:t>queries </a:t>
            </a:r>
            <a:r>
              <a:rPr lang="en-US" dirty="0" smtClean="0"/>
              <a:t>– Finance/Test/Chart </a:t>
            </a:r>
            <a:r>
              <a:rPr lang="en-US" dirty="0"/>
              <a:t>Project</a:t>
            </a:r>
          </a:p>
        </p:txBody>
      </p:sp>
      <p:sp>
        <p:nvSpPr>
          <p:cNvPr id="4" name="Text Placeholder 3"/>
          <p:cNvSpPr>
            <a:spLocks noGrp="1"/>
          </p:cNvSpPr>
          <p:nvPr>
            <p:ph type="body" sz="half" idx="2"/>
          </p:nvPr>
        </p:nvSpPr>
        <p:spPr/>
        <p:txBody>
          <a:bodyPr/>
          <a:lstStyle/>
          <a:p>
            <a:r>
              <a:rPr lang="en-US" dirty="0" smtClean="0"/>
              <a:t>Please try these out.  They are not finalized so any input is welcome.</a:t>
            </a:r>
          </a:p>
          <a:p>
            <a:r>
              <a:rPr lang="en-US" dirty="0" smtClean="0"/>
              <a:t>More to come:  Budget to actual reporting with a similar look as the current FGIBAVL</a:t>
            </a:r>
            <a:endParaRPr lang="en-US" dirty="0"/>
          </a:p>
        </p:txBody>
      </p:sp>
      <p:sp>
        <p:nvSpPr>
          <p:cNvPr id="5" name="Picture Placeholder 2"/>
          <p:cNvSpPr txBox="1">
            <a:spLocks/>
          </p:cNvSpPr>
          <p:nvPr/>
        </p:nvSpPr>
        <p:spPr>
          <a:xfrm>
            <a:off x="677333" y="585850"/>
            <a:ext cx="8596668" cy="3845718"/>
          </a:xfrm>
          <a:prstGeom prst="rect">
            <a:avLst/>
          </a:prstGeom>
        </p:spPr>
      </p:sp>
      <p:sp>
        <p:nvSpPr>
          <p:cNvPr id="12" name="Picture Placeholder 11"/>
          <p:cNvSpPr>
            <a:spLocks noGrp="1"/>
          </p:cNvSpPr>
          <p:nvPr>
            <p:ph type="pic" idx="1"/>
          </p:nvPr>
        </p:nvSpPr>
        <p:spPr>
          <a:xfrm>
            <a:off x="3778469" y="1082566"/>
            <a:ext cx="4635062" cy="3372752"/>
          </a:xfrm>
        </p:spPr>
      </p:sp>
      <p:pic>
        <p:nvPicPr>
          <p:cNvPr id="13" name="Picture 12"/>
          <p:cNvPicPr>
            <a:picLocks noChangeAspect="1"/>
          </p:cNvPicPr>
          <p:nvPr/>
        </p:nvPicPr>
        <p:blipFill>
          <a:blip r:embed="rId3"/>
          <a:stretch>
            <a:fillRect/>
          </a:stretch>
        </p:blipFill>
        <p:spPr>
          <a:xfrm>
            <a:off x="3981450" y="751491"/>
            <a:ext cx="4229100" cy="3703827"/>
          </a:xfrm>
          <a:prstGeom prst="rect">
            <a:avLst/>
          </a:prstGeom>
        </p:spPr>
      </p:pic>
    </p:spTree>
    <p:extLst>
      <p:ext uri="{BB962C8B-B14F-4D97-AF65-F5344CB8AC3E}">
        <p14:creationId xmlns:p14="http://schemas.microsoft.com/office/powerpoint/2010/main" val="3321770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r>
              <a:rPr lang="en-US" dirty="0" smtClean="0"/>
              <a:t>Risk Managements New Location and mail zip code:  TLC, Rooms 48 and 49 Mail stop - 2433</a:t>
            </a:r>
          </a:p>
          <a:p>
            <a:r>
              <a:rPr lang="en-US" dirty="0" smtClean="0"/>
              <a:t>Additional Fig Meeting – May or April?</a:t>
            </a:r>
            <a:endParaRPr lang="en-US" dirty="0"/>
          </a:p>
        </p:txBody>
      </p:sp>
    </p:spTree>
    <p:extLst>
      <p:ext uri="{BB962C8B-B14F-4D97-AF65-F5344CB8AC3E}">
        <p14:creationId xmlns:p14="http://schemas.microsoft.com/office/powerpoint/2010/main" val="3733206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send Feed Back</a:t>
            </a:r>
            <a:endParaRPr lang="en-US" dirty="0"/>
          </a:p>
        </p:txBody>
      </p:sp>
      <p:sp>
        <p:nvSpPr>
          <p:cNvPr id="3" name="Content Placeholder 2"/>
          <p:cNvSpPr>
            <a:spLocks noGrp="1"/>
          </p:cNvSpPr>
          <p:nvPr>
            <p:ph idx="1"/>
          </p:nvPr>
        </p:nvSpPr>
        <p:spPr>
          <a:xfrm>
            <a:off x="677334" y="2165845"/>
            <a:ext cx="8596668" cy="3880773"/>
          </a:xfrm>
        </p:spPr>
        <p:txBody>
          <a:bodyPr/>
          <a:lstStyle/>
          <a:p>
            <a:r>
              <a:rPr lang="en-US" dirty="0"/>
              <a:t>Please provide feedback to </a:t>
            </a:r>
            <a:r>
              <a:rPr lang="en-US" b="1" dirty="0" smtClean="0">
                <a:hlinkClick r:id="rId3"/>
              </a:rPr>
              <a:t>dfa-chart-project@uidaho.edu</a:t>
            </a:r>
            <a:endParaRPr lang="en-US" b="1" dirty="0" smtClean="0"/>
          </a:p>
          <a:p>
            <a:endParaRPr lang="en-US" b="1" dirty="0"/>
          </a:p>
          <a:p>
            <a:endParaRPr lang="en-US" b="1" dirty="0" smtClean="0"/>
          </a:p>
          <a:p>
            <a:r>
              <a:rPr lang="en-US" sz="2400" b="1" dirty="0" smtClean="0">
                <a:solidFill>
                  <a:srgbClr val="92D050"/>
                </a:solidFill>
              </a:rPr>
              <a:t>MORE RESOURCES</a:t>
            </a:r>
          </a:p>
          <a:p>
            <a:endParaRPr lang="en-US" b="1" dirty="0"/>
          </a:p>
          <a:p>
            <a:pPr marL="0" indent="0">
              <a:buNone/>
            </a:pPr>
            <a:r>
              <a:rPr lang="en-US" b="1" dirty="0"/>
              <a:t>For more information concerning the Chart of Accounts Refresh:</a:t>
            </a:r>
          </a:p>
          <a:p>
            <a:pPr marL="0" indent="0">
              <a:buNone/>
            </a:pPr>
            <a:r>
              <a:rPr lang="en-US" dirty="0">
                <a:solidFill>
                  <a:schemeClr val="accent1"/>
                </a:solidFill>
              </a:rPr>
              <a:t>https://www.uidaho.edu/finance/controller/banner-resources</a:t>
            </a:r>
          </a:p>
        </p:txBody>
      </p:sp>
    </p:spTree>
    <p:extLst>
      <p:ext uri="{BB962C8B-B14F-4D97-AF65-F5344CB8AC3E}">
        <p14:creationId xmlns:p14="http://schemas.microsoft.com/office/powerpoint/2010/main" val="2356903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Travel Regulations	</a:t>
            </a:r>
            <a:endParaRPr lang="en-US" dirty="0"/>
          </a:p>
        </p:txBody>
      </p:sp>
      <p:sp>
        <p:nvSpPr>
          <p:cNvPr id="3" name="Text Placeholder 2"/>
          <p:cNvSpPr>
            <a:spLocks noGrp="1"/>
          </p:cNvSpPr>
          <p:nvPr>
            <p:ph type="body" idx="1"/>
          </p:nvPr>
        </p:nvSpPr>
        <p:spPr>
          <a:xfrm>
            <a:off x="559001" y="4527448"/>
            <a:ext cx="8596668" cy="860400"/>
          </a:xfrm>
        </p:spPr>
        <p:txBody>
          <a:bodyPr/>
          <a:lstStyle/>
          <a:p>
            <a:pPr algn="ctr"/>
            <a:r>
              <a:rPr lang="en-US" dirty="0" smtClean="0"/>
              <a:t>Dan Lahann – Research Assurance Office</a:t>
            </a:r>
            <a:endParaRPr lang="en-US" dirty="0"/>
          </a:p>
        </p:txBody>
      </p:sp>
    </p:spTree>
    <p:extLst>
      <p:ext uri="{BB962C8B-B14F-4D97-AF65-F5344CB8AC3E}">
        <p14:creationId xmlns:p14="http://schemas.microsoft.com/office/powerpoint/2010/main" val="985045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FAMIS CLOUD APPLICATION	</a:t>
            </a:r>
            <a:endParaRPr lang="en-US" dirty="0"/>
          </a:p>
        </p:txBody>
      </p:sp>
      <p:sp>
        <p:nvSpPr>
          <p:cNvPr id="3" name="Text Placeholder 2"/>
          <p:cNvSpPr>
            <a:spLocks noGrp="1"/>
          </p:cNvSpPr>
          <p:nvPr>
            <p:ph type="body" idx="1"/>
          </p:nvPr>
        </p:nvSpPr>
        <p:spPr/>
        <p:txBody>
          <a:bodyPr/>
          <a:lstStyle/>
          <a:p>
            <a:pPr algn="ctr"/>
            <a:r>
              <a:rPr lang="en-US" dirty="0" smtClean="0"/>
              <a:t>Pam Hilliard – Facilities Management</a:t>
            </a:r>
            <a:endParaRPr lang="en-US" dirty="0"/>
          </a:p>
        </p:txBody>
      </p:sp>
    </p:spTree>
    <p:extLst>
      <p:ext uri="{BB962C8B-B14F-4D97-AF65-F5344CB8AC3E}">
        <p14:creationId xmlns:p14="http://schemas.microsoft.com/office/powerpoint/2010/main" val="3196978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642083"/>
            <a:ext cx="6096000" cy="5573834"/>
          </a:xfrm>
          <a:prstGeom prst="rect">
            <a:avLst/>
          </a:prstGeom>
        </p:spPr>
        <p:txBody>
          <a:bodyPr>
            <a:spAutoFit/>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Greetings, I’m Dan LaHann and I’m the compliance coordinator for the Office of Research Assurances (ORA).</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Today I wanted to spend a little time explaining export controls and how they tie in with travel web.</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“Export controls” generally refers to the complex web of federal agencies and inter-related regulations that govern exports. These rules regulate the transfer of items, software, technology, and/or services out of the United States. As the compliance coordinator for export controls, I am here to assist all faculty, staff and students traveling on official UI business to ensure that they are able to comply with these regulations. </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When a traveler indicates they will be traveling abroad, they receive an email indicating that they need to complete some paperwork on the International Programs website.  Amongst the paperwork they are filling out are several key pieces that I need as an export control coordinator.</a:t>
            </a:r>
          </a:p>
        </p:txBody>
      </p:sp>
    </p:spTree>
    <p:extLst>
      <p:ext uri="{BB962C8B-B14F-4D97-AF65-F5344CB8AC3E}">
        <p14:creationId xmlns:p14="http://schemas.microsoft.com/office/powerpoint/2010/main" val="1771206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344597"/>
            <a:ext cx="6096000" cy="7547194"/>
          </a:xfrm>
          <a:prstGeom prst="rect">
            <a:avLst/>
          </a:prstGeom>
        </p:spPr>
        <p:txBody>
          <a:bodyPr>
            <a:spAutoFit/>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In addition to indicating where they are going and for how long they are going, the traveler completes the University Export Controls Questionnaire. The questions on it are designed to identify specific actions that could trigger a potential export issue and alerts ORA. They do this by inquiring what technology the traveler is taking, if they are aware if the information they will be presenting is publically available or the result of fundamental research, and if you will be working with any militaries or foreign governments. Depending on how the traveler answers the questions, the system will trigger an email to ORA indicating a need to follow up for additional information.</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A definition of “Fundamental Research” is defined by the National Security Decision Directive 189 (NSDD189) as “any basic or applied research in science and engineering, the results of which are ordinarily published and shared broadly within the scientific community…”  This is important since the Fundamental Research Exclusion states that the results of fundamental research are not controlled by export controls. Under this exclusion, our faculty, staff and students are able to disseminate the results of their research without the need to acquire prior approval from the alphabet soup of government agencies. </a:t>
            </a:r>
          </a:p>
        </p:txBody>
      </p:sp>
    </p:spTree>
    <p:extLst>
      <p:ext uri="{BB962C8B-B14F-4D97-AF65-F5344CB8AC3E}">
        <p14:creationId xmlns:p14="http://schemas.microsoft.com/office/powerpoint/2010/main" val="3819831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8380"/>
            <a:ext cx="6096000" cy="6401240"/>
          </a:xfrm>
          <a:prstGeom prst="rect">
            <a:avLst/>
          </a:prstGeom>
        </p:spPr>
        <p:txBody>
          <a:bodyPr>
            <a:spAutoFit/>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The last question on the questionnaire asks if the traveler is visiting an OFAC sanctioned country. There are multiple countries with sanctions, but those countries with the highest levels of sanctions include: Cuba, North Korea, Syria, Sudan, Iran and parts of Ukraine. Unless doing very specific pre-approved activities with these countries, all commercial transactions with them are essentially prohibited.</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By having the traveler identify if they plan to visit any of these countries, ORA is able to review their planned itinerary and if appropriate, assist the traveler in preparing the proper paperwork for approval of their activities.</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After completing the export questionnaire, the traveler identifies items that they will be temporary exporting. The questions are designed such that if the traveler agrees with what is stated, then the items that they export would be covered under the “tools of the trade” exception which will allow UI employees to temporarily export dual –use (items that could be used for both commercial and defensive purposes) items abroad.  </a:t>
            </a:r>
          </a:p>
        </p:txBody>
      </p:sp>
    </p:spTree>
    <p:extLst>
      <p:ext uri="{BB962C8B-B14F-4D97-AF65-F5344CB8AC3E}">
        <p14:creationId xmlns:p14="http://schemas.microsoft.com/office/powerpoint/2010/main" val="190676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4986"/>
            <a:ext cx="6096000" cy="6848029"/>
          </a:xfrm>
          <a:prstGeom prst="rect">
            <a:avLst/>
          </a:prstGeom>
        </p:spPr>
        <p:txBody>
          <a:bodyPr>
            <a:spAutoFit/>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The most common item taken abroad that is a dual use item is a laptop. A quick note: this exception is for the “temporary” export of the items, meaning that the traveler must return to the United States with the item within one year. They also have to keep it under their control and agree not to export it to a sanctioned country (as noted above).</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Receiving answers to both the export control questionnaire and to the license exception form help ensure that traveler remains in compliance with export controls. In having the traveler complete these forms in a timely manner prior to departure, ORA has an opportunity to assist them should they require additional assistance in requesting the proper permissions from a federal entity. Your help in ensuring that these forms are completed is greatly appreciated.</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I know this information can sound like a lot in such a short amount of time and I would encourage you or any of your faculty, staff or students that have questions about their travel to please contact me at </a:t>
            </a:r>
            <a:r>
              <a:rPr lang="en-US"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ored-export@uidaho.edu</a:t>
            </a:r>
            <a:r>
              <a:rPr lang="en-US" dirty="0">
                <a:latin typeface="Calibri" panose="020F0502020204030204" pitchFamily="34" charset="0"/>
                <a:ea typeface="Calibri" panose="020F0502020204030204" pitchFamily="34" charset="0"/>
                <a:cs typeface="Times New Roman" panose="02020603050405020304" pitchFamily="18" charset="0"/>
              </a:rPr>
              <a:t> or 208-885-0174 and I will be happy to provide additional assistance.</a:t>
            </a: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Thank you for your time! </a:t>
            </a:r>
          </a:p>
        </p:txBody>
      </p:sp>
    </p:spTree>
    <p:extLst>
      <p:ext uri="{BB962C8B-B14F-4D97-AF65-F5344CB8AC3E}">
        <p14:creationId xmlns:p14="http://schemas.microsoft.com/office/powerpoint/2010/main" val="3440644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Updating On Moving Procedures</a:t>
            </a:r>
            <a:endParaRPr lang="en-US" dirty="0"/>
          </a:p>
        </p:txBody>
      </p:sp>
      <p:sp>
        <p:nvSpPr>
          <p:cNvPr id="3" name="Text Placeholder 2"/>
          <p:cNvSpPr>
            <a:spLocks noGrp="1"/>
          </p:cNvSpPr>
          <p:nvPr>
            <p:ph type="body" idx="1"/>
          </p:nvPr>
        </p:nvSpPr>
        <p:spPr/>
        <p:txBody>
          <a:bodyPr/>
          <a:lstStyle/>
          <a:p>
            <a:pPr algn="ctr"/>
            <a:r>
              <a:rPr lang="en-US" dirty="0" smtClean="0"/>
              <a:t>Julia McIlroy and Linda Keeney</a:t>
            </a:r>
            <a:endParaRPr lang="en-US" dirty="0"/>
          </a:p>
        </p:txBody>
      </p:sp>
    </p:spTree>
    <p:extLst>
      <p:ext uri="{BB962C8B-B14F-4D97-AF65-F5344CB8AC3E}">
        <p14:creationId xmlns:p14="http://schemas.microsoft.com/office/powerpoint/2010/main" val="4010488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190</TotalTime>
  <Words>1189</Words>
  <Application>Microsoft Office PowerPoint</Application>
  <PresentationFormat>Widescreen</PresentationFormat>
  <Paragraphs>81</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Bernard MT Condensed</vt:lpstr>
      <vt:lpstr>Calibri</vt:lpstr>
      <vt:lpstr>Times New Roman</vt:lpstr>
      <vt:lpstr>Trebuchet MS</vt:lpstr>
      <vt:lpstr>Wingdings 3</vt:lpstr>
      <vt:lpstr>Facet</vt:lpstr>
      <vt:lpstr>Fig Meeting  March 20, 2018</vt:lpstr>
      <vt:lpstr>Announcements:</vt:lpstr>
      <vt:lpstr>International Travel Regulations </vt:lpstr>
      <vt:lpstr>FAMIS CLOUD APPLICATION </vt:lpstr>
      <vt:lpstr>PowerPoint Presentation</vt:lpstr>
      <vt:lpstr>PowerPoint Presentation</vt:lpstr>
      <vt:lpstr>PowerPoint Presentation</vt:lpstr>
      <vt:lpstr>PowerPoint Presentation</vt:lpstr>
      <vt:lpstr>Updating On Moving Procedures</vt:lpstr>
      <vt:lpstr>PowerPoint Presentation</vt:lpstr>
      <vt:lpstr>PowerPoint Presentation</vt:lpstr>
      <vt:lpstr>New Moving Expense Code</vt:lpstr>
      <vt:lpstr>Claim Voucher Conversion Training and Timeline</vt:lpstr>
      <vt:lpstr>PowerPoint Presentation</vt:lpstr>
      <vt:lpstr>Cell Phone Stipends </vt:lpstr>
      <vt:lpstr>New Cell Phone Stipend Levels</vt:lpstr>
      <vt:lpstr>Chart of Accounts Testing &amp; Training</vt:lpstr>
      <vt:lpstr>Information to Assist you while testing: </vt:lpstr>
      <vt:lpstr>ARGOS Crosswalk queries – Finance/Test/Chart Project</vt:lpstr>
      <vt:lpstr>How to send Feed Back</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 Meeting  March 20, 2018</dc:title>
  <dc:creator>Keeney, Linda (lkeeney@uidaho.edu)</dc:creator>
  <cp:lastModifiedBy>Keeney, Linda (lkeeney@uidaho.edu)</cp:lastModifiedBy>
  <cp:revision>11</cp:revision>
  <dcterms:created xsi:type="dcterms:W3CDTF">2018-03-19T22:37:01Z</dcterms:created>
  <dcterms:modified xsi:type="dcterms:W3CDTF">2018-03-20T15:40:15Z</dcterms:modified>
</cp:coreProperties>
</file>