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51"/>
  </p:notesMasterIdLst>
  <p:sldIdLst>
    <p:sldId id="256" r:id="rId3"/>
    <p:sldId id="257" r:id="rId4"/>
    <p:sldId id="259" r:id="rId5"/>
    <p:sldId id="258" r:id="rId6"/>
    <p:sldId id="260" r:id="rId7"/>
    <p:sldId id="261" r:id="rId8"/>
    <p:sldId id="262" r:id="rId9"/>
    <p:sldId id="266" r:id="rId10"/>
    <p:sldId id="271" r:id="rId11"/>
    <p:sldId id="263" r:id="rId12"/>
    <p:sldId id="264" r:id="rId13"/>
    <p:sldId id="276" r:id="rId14"/>
    <p:sldId id="284" r:id="rId15"/>
    <p:sldId id="311" r:id="rId16"/>
    <p:sldId id="309" r:id="rId17"/>
    <p:sldId id="303" r:id="rId18"/>
    <p:sldId id="305" r:id="rId19"/>
    <p:sldId id="306" r:id="rId20"/>
    <p:sldId id="308" r:id="rId21"/>
    <p:sldId id="304" r:id="rId22"/>
    <p:sldId id="275" r:id="rId23"/>
    <p:sldId id="265" r:id="rId24"/>
    <p:sldId id="278" r:id="rId25"/>
    <p:sldId id="279" r:id="rId26"/>
    <p:sldId id="277" r:id="rId27"/>
    <p:sldId id="269" r:id="rId28"/>
    <p:sldId id="268" r:id="rId29"/>
    <p:sldId id="294" r:id="rId30"/>
    <p:sldId id="274" r:id="rId31"/>
    <p:sldId id="272" r:id="rId32"/>
    <p:sldId id="270" r:id="rId33"/>
    <p:sldId id="280" r:id="rId34"/>
    <p:sldId id="282" r:id="rId35"/>
    <p:sldId id="283" r:id="rId36"/>
    <p:sldId id="285" r:id="rId37"/>
    <p:sldId id="295" r:id="rId38"/>
    <p:sldId id="287" r:id="rId39"/>
    <p:sldId id="286" r:id="rId40"/>
    <p:sldId id="289" r:id="rId41"/>
    <p:sldId id="290" r:id="rId42"/>
    <p:sldId id="291" r:id="rId43"/>
    <p:sldId id="293" r:id="rId44"/>
    <p:sldId id="296" r:id="rId45"/>
    <p:sldId id="300" r:id="rId46"/>
    <p:sldId id="298" r:id="rId47"/>
    <p:sldId id="299" r:id="rId48"/>
    <p:sldId id="301" r:id="rId49"/>
    <p:sldId id="302" r:id="rId50"/>
  </p:sldIdLst>
  <p:sldSz cx="9144000" cy="5143500" type="screen16x9"/>
  <p:notesSz cx="7010400" cy="92964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uron, Sarah (sara@uidaho.edu)" initials="MS(" lastIdx="2" clrIdx="0">
    <p:extLst>
      <p:ext uri="{19B8F6BF-5375-455C-9EA6-DF929625EA0E}">
        <p15:presenceInfo xmlns:p15="http://schemas.microsoft.com/office/powerpoint/2012/main" userId="Mahuron, Sarah (sara@uidaho.edu)" providerId="None"/>
      </p:ext>
    </p:extLst>
  </p:cmAuthor>
  <p:cmAuthor id="2" name="jjones" initials="jj" lastIdx="11" clrIdx="1">
    <p:extLst>
      <p:ext uri="{19B8F6BF-5375-455C-9EA6-DF929625EA0E}">
        <p15:presenceInfo xmlns:p15="http://schemas.microsoft.com/office/powerpoint/2012/main" userId="jjo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9271" autoAdjust="0"/>
  </p:normalViewPr>
  <p:slideViewPr>
    <p:cSldViewPr snapToGrid="0">
      <p:cViewPr varScale="1">
        <p:scale>
          <a:sx n="106" d="100"/>
          <a:sy n="106" d="100"/>
        </p:scale>
        <p:origin x="78" y="1074"/>
      </p:cViewPr>
      <p:guideLst>
        <p:guide orient="horz" pos="2160"/>
        <p:guide pos="3840"/>
        <p:guide orient="horz" pos="1620"/>
        <p:guide pos="2880"/>
      </p:guideLst>
    </p:cSldViewPr>
  </p:slideViewPr>
  <p:outlineViewPr>
    <p:cViewPr>
      <p:scale>
        <a:sx n="33" d="100"/>
        <a:sy n="33" d="100"/>
      </p:scale>
      <p:origin x="0" y="-258"/>
    </p:cViewPr>
  </p:outlineViewPr>
  <p:notesTextViewPr>
    <p:cViewPr>
      <p:scale>
        <a:sx n="3" d="2"/>
        <a:sy n="3" d="2"/>
      </p:scale>
      <p:origin x="0" y="0"/>
    </p:cViewPr>
  </p:notesTextViewPr>
  <p:sorterViewPr>
    <p:cViewPr>
      <p:scale>
        <a:sx n="87" d="100"/>
        <a:sy n="87" d="100"/>
      </p:scale>
      <p:origin x="0" y="0"/>
    </p:cViewPr>
  </p:sorterViewPr>
  <p:notesViewPr>
    <p:cSldViewPr snapToGrid="0">
      <p:cViewPr varScale="1">
        <p:scale>
          <a:sx n="105" d="100"/>
          <a:sy n="105" d="100"/>
        </p:scale>
        <p:origin x="34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files.uidaho.edu\shared\OPB\IRAA\Analyst\Analyst%20Ad-Hoc%20Rpts\2017\New%20Teaching%20Eval%20Valid%20Study\Excel%20File%20for%20Tables%20and%20Graphs%20New%20Student%20Validation%2006-23-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files.uidaho.edu\shared\OPB\IRAA\Analyst\Analyst%20Ad-Hoc%20Rpts\2017\New%20Teaching%20Eval%20Valid%20Study\Excel%20File%20for%20Tables%20and%20Graphs%20New%20Student%20Validation%2006-23-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Internal Consistency Course Items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'Internal Consistencies'!$Q$52:$Q$53</c:f>
              <c:strCache>
                <c:ptCount val="2"/>
                <c:pt idx="0">
                  <c:v>Course  Item</c:v>
                </c:pt>
                <c:pt idx="1">
                  <c:v>New Missing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'Internal Consistencies'!$P$54:$P$62</c:f>
              <c:strCache>
                <c:ptCount val="9"/>
                <c:pt idx="0">
                  <c:v>2-4 </c:v>
                </c:pt>
                <c:pt idx="1">
                  <c:v>5 </c:v>
                </c:pt>
                <c:pt idx="2">
                  <c:v>6 </c:v>
                </c:pt>
                <c:pt idx="3">
                  <c:v>7 </c:v>
                </c:pt>
                <c:pt idx="4">
                  <c:v>8 </c:v>
                </c:pt>
                <c:pt idx="5">
                  <c:v>9 </c:v>
                </c:pt>
                <c:pt idx="6">
                  <c:v>10 </c:v>
                </c:pt>
                <c:pt idx="7">
                  <c:v>11-20 </c:v>
                </c:pt>
                <c:pt idx="8">
                  <c:v>21-35 </c:v>
                </c:pt>
              </c:strCache>
            </c:strRef>
          </c:cat>
          <c:val>
            <c:numRef>
              <c:f>'Internal Consistencies'!$Q$54:$Q$62</c:f>
              <c:numCache>
                <c:formatCode>0.00</c:formatCode>
                <c:ptCount val="9"/>
                <c:pt idx="0">
                  <c:v>0.49836000000000003</c:v>
                </c:pt>
                <c:pt idx="1">
                  <c:v>0.58992599999999995</c:v>
                </c:pt>
                <c:pt idx="2">
                  <c:v>0.68864099999999995</c:v>
                </c:pt>
                <c:pt idx="3">
                  <c:v>0.68864099999999995</c:v>
                </c:pt>
                <c:pt idx="4">
                  <c:v>0.76296699999999995</c:v>
                </c:pt>
                <c:pt idx="5">
                  <c:v>0.71138400000000002</c:v>
                </c:pt>
                <c:pt idx="6">
                  <c:v>0.80199299999999996</c:v>
                </c:pt>
                <c:pt idx="7">
                  <c:v>0.83387100000000003</c:v>
                </c:pt>
                <c:pt idx="8">
                  <c:v>0.92947000000000002</c:v>
                </c:pt>
              </c:numCache>
            </c:numRef>
          </c:val>
        </c:ser>
        <c:ser>
          <c:idx val="1"/>
          <c:order val="1"/>
          <c:tx>
            <c:strRef>
              <c:f>'Internal Consistencies'!$R$52:$R$53</c:f>
              <c:strCache>
                <c:ptCount val="2"/>
                <c:pt idx="0">
                  <c:v>Course  Item</c:v>
                </c:pt>
                <c:pt idx="1">
                  <c:v>New No Missing</c:v>
                </c:pt>
              </c:strCache>
            </c:strRef>
          </c:tx>
          <c:spPr>
            <a:solidFill>
              <a:schemeClr val="accent4">
                <a:lumMod val="75000"/>
              </a:schemeClr>
            </a:solidFill>
            <a:ln>
              <a:noFill/>
            </a:ln>
            <a:effectLst/>
          </c:spPr>
          <c:invertIfNegative val="0"/>
          <c:cat>
            <c:strRef>
              <c:f>'Internal Consistencies'!$P$54:$P$62</c:f>
              <c:strCache>
                <c:ptCount val="9"/>
                <c:pt idx="0">
                  <c:v>2-4 </c:v>
                </c:pt>
                <c:pt idx="1">
                  <c:v>5 </c:v>
                </c:pt>
                <c:pt idx="2">
                  <c:v>6 </c:v>
                </c:pt>
                <c:pt idx="3">
                  <c:v>7 </c:v>
                </c:pt>
                <c:pt idx="4">
                  <c:v>8 </c:v>
                </c:pt>
                <c:pt idx="5">
                  <c:v>9 </c:v>
                </c:pt>
                <c:pt idx="6">
                  <c:v>10 </c:v>
                </c:pt>
                <c:pt idx="7">
                  <c:v>11-20 </c:v>
                </c:pt>
                <c:pt idx="8">
                  <c:v>21-35 </c:v>
                </c:pt>
              </c:strCache>
            </c:strRef>
          </c:cat>
          <c:val>
            <c:numRef>
              <c:f>'Internal Consistencies'!$R$54:$R$62</c:f>
              <c:numCache>
                <c:formatCode>0.00</c:formatCode>
                <c:ptCount val="9"/>
                <c:pt idx="0">
                  <c:v>0.47530800000000001</c:v>
                </c:pt>
                <c:pt idx="1">
                  <c:v>0.58537600000000001</c:v>
                </c:pt>
                <c:pt idx="2">
                  <c:v>0.71077500000000005</c:v>
                </c:pt>
                <c:pt idx="3">
                  <c:v>0.67334300000000002</c:v>
                </c:pt>
                <c:pt idx="4">
                  <c:v>0.760347</c:v>
                </c:pt>
                <c:pt idx="5">
                  <c:v>0.703789</c:v>
                </c:pt>
                <c:pt idx="6">
                  <c:v>0.79287099999999999</c:v>
                </c:pt>
                <c:pt idx="7">
                  <c:v>0.85967400000000005</c:v>
                </c:pt>
                <c:pt idx="8">
                  <c:v>0.96467599999999998</c:v>
                </c:pt>
              </c:numCache>
            </c:numRef>
          </c:val>
        </c:ser>
        <c:dLbls>
          <c:showLegendKey val="0"/>
          <c:showVal val="0"/>
          <c:showCatName val="0"/>
          <c:showSerName val="0"/>
          <c:showPercent val="0"/>
          <c:showBubbleSize val="0"/>
        </c:dLbls>
        <c:gapWidth val="219"/>
        <c:axId val="658010248"/>
        <c:axId val="658010640"/>
      </c:barChart>
      <c:lineChart>
        <c:grouping val="standard"/>
        <c:varyColors val="0"/>
        <c:ser>
          <c:idx val="2"/>
          <c:order val="2"/>
          <c:tx>
            <c:strRef>
              <c:f>'Internal Consistencies'!$S$52:$S$53</c:f>
              <c:strCache>
                <c:ptCount val="2"/>
                <c:pt idx="0">
                  <c:v>Course  Item</c:v>
                </c:pt>
                <c:pt idx="1">
                  <c:v>Old No Missing</c:v>
                </c:pt>
              </c:strCache>
            </c:strRef>
          </c:tx>
          <c:spPr>
            <a:ln w="28575" cap="rnd">
              <a:solidFill>
                <a:schemeClr val="accent3"/>
              </a:solidFill>
              <a:round/>
            </a:ln>
            <a:effectLst/>
          </c:spPr>
          <c:marker>
            <c:symbol val="none"/>
          </c:marker>
          <c:cat>
            <c:strRef>
              <c:f>'Internal Consistencies'!$P$54:$P$62</c:f>
              <c:strCache>
                <c:ptCount val="9"/>
                <c:pt idx="0">
                  <c:v>2-4 </c:v>
                </c:pt>
                <c:pt idx="1">
                  <c:v>5 </c:v>
                </c:pt>
                <c:pt idx="2">
                  <c:v>6 </c:v>
                </c:pt>
                <c:pt idx="3">
                  <c:v>7 </c:v>
                </c:pt>
                <c:pt idx="4">
                  <c:v>8 </c:v>
                </c:pt>
                <c:pt idx="5">
                  <c:v>9 </c:v>
                </c:pt>
                <c:pt idx="6">
                  <c:v>10 </c:v>
                </c:pt>
                <c:pt idx="7">
                  <c:v>11-20 </c:v>
                </c:pt>
                <c:pt idx="8">
                  <c:v>21-35 </c:v>
                </c:pt>
              </c:strCache>
            </c:strRef>
          </c:cat>
          <c:val>
            <c:numRef>
              <c:f>'Internal Consistencies'!$S$54:$S$62</c:f>
              <c:numCache>
                <c:formatCode>0.00</c:formatCode>
                <c:ptCount val="9"/>
                <c:pt idx="0">
                  <c:v>0.53139099999999995</c:v>
                </c:pt>
                <c:pt idx="1">
                  <c:v>0.63995999999999997</c:v>
                </c:pt>
                <c:pt idx="2">
                  <c:v>0.72204400000000002</c:v>
                </c:pt>
                <c:pt idx="3">
                  <c:v>0.65244400000000002</c:v>
                </c:pt>
                <c:pt idx="4">
                  <c:v>0.74283399999999999</c:v>
                </c:pt>
                <c:pt idx="5">
                  <c:v>0.71263500000000002</c:v>
                </c:pt>
                <c:pt idx="6">
                  <c:v>0.75137200000000004</c:v>
                </c:pt>
                <c:pt idx="7">
                  <c:v>0.81752599999999997</c:v>
                </c:pt>
                <c:pt idx="8">
                  <c:v>0.97765999999999997</c:v>
                </c:pt>
              </c:numCache>
            </c:numRef>
          </c:val>
          <c:smooth val="0"/>
        </c:ser>
        <c:dLbls>
          <c:showLegendKey val="0"/>
          <c:showVal val="0"/>
          <c:showCatName val="0"/>
          <c:showSerName val="0"/>
          <c:showPercent val="0"/>
          <c:showBubbleSize val="0"/>
        </c:dLbls>
        <c:marker val="1"/>
        <c:smooth val="0"/>
        <c:axId val="658010248"/>
        <c:axId val="658010640"/>
      </c:lineChart>
      <c:catAx>
        <c:axId val="6580102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Responses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010640"/>
        <c:crosses val="autoZero"/>
        <c:auto val="1"/>
        <c:lblAlgn val="ctr"/>
        <c:lblOffset val="100"/>
        <c:noMultiLvlLbl val="0"/>
      </c:catAx>
      <c:valAx>
        <c:axId val="6580106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010248"/>
        <c:crosses val="autoZero"/>
        <c:crossBetween val="between"/>
      </c:valAx>
      <c:spPr>
        <a:noFill/>
        <a:ln>
          <a:noFill/>
        </a:ln>
        <a:effectLst/>
      </c:spPr>
    </c:plotArea>
    <c:legend>
      <c:legendPos val="b"/>
      <c:layout>
        <c:manualLayout>
          <c:xMode val="edge"/>
          <c:yMode val="edge"/>
          <c:x val="8.5040751230152076E-2"/>
          <c:y val="0.87742281587406468"/>
          <c:w val="0.89999987124123271"/>
          <c:h val="5.76584710714896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Instructor </a:t>
            </a:r>
            <a:r>
              <a:rPr lang="en-US" dirty="0" smtClean="0"/>
              <a:t>Shared </a:t>
            </a:r>
            <a:r>
              <a:rPr lang="en-US" dirty="0"/>
              <a:t>Variance (5+ responses)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'Corr with Valididty Items'!$AA$59</c:f>
              <c:strCache>
                <c:ptCount val="1"/>
                <c:pt idx="0">
                  <c:v>04. Shared Variance New Instructor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'Corr with Valididty Items'!$Y$60:$Y$70</c:f>
              <c:strCache>
                <c:ptCount val="11"/>
                <c:pt idx="0">
                  <c:v>12. Presentation of course material by the instructor. </c:v>
                </c:pt>
                <c:pt idx="1">
                  <c:v>10. Likelihood you would recommend this instructor to others. </c:v>
                </c:pt>
                <c:pt idx="2">
                  <c:v>09.  Clarity of instructor’s explanations. </c:v>
                </c:pt>
                <c:pt idx="3">
                  <c:v>03. The instructor expressed clear expectations for learning outcomes in this course</c:v>
                </c:pt>
                <c:pt idx="4">
                  <c:v>13. Course’s value in gaining an understanding of the subject matter. </c:v>
                </c:pt>
                <c:pt idx="5">
                  <c:v>11. Instructor’s ability to stimulate interest in the course topics</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f>'Corr with Valididty Items'!$AA$60:$AA$70</c:f>
              <c:numCache>
                <c:formatCode>0%</c:formatCode>
                <c:ptCount val="11"/>
                <c:pt idx="0">
                  <c:v>0.85076641689999999</c:v>
                </c:pt>
                <c:pt idx="1">
                  <c:v>0.83592620410000007</c:v>
                </c:pt>
                <c:pt idx="2">
                  <c:v>0.82586291289999991</c:v>
                </c:pt>
                <c:pt idx="3">
                  <c:v>0.81412724410000004</c:v>
                </c:pt>
                <c:pt idx="4">
                  <c:v>0.79609221760000004</c:v>
                </c:pt>
                <c:pt idx="5">
                  <c:v>0.79177963240000004</c:v>
                </c:pt>
                <c:pt idx="6">
                  <c:v>0.76240838560000013</c:v>
                </c:pt>
                <c:pt idx="7">
                  <c:v>0.63213630490000006</c:v>
                </c:pt>
                <c:pt idx="8">
                  <c:v>0.33117723039999997</c:v>
                </c:pt>
                <c:pt idx="9">
                  <c:v>8.1344744100000005E-2</c:v>
                </c:pt>
                <c:pt idx="10">
                  <c:v>1.9254544000000002E-3</c:v>
                </c:pt>
              </c:numCache>
            </c:numRef>
          </c:val>
          <c:extLst xmlns:c16r2="http://schemas.microsoft.com/office/drawing/2015/06/chart">
            <c:ext xmlns:c16="http://schemas.microsoft.com/office/drawing/2014/chart" uri="{C3380CC4-5D6E-409C-BE32-E72D297353CC}">
              <c16:uniqueId val="{00000000-3F51-4F13-A31B-7599D8634615}"/>
            </c:ext>
          </c:extLst>
        </c:ser>
        <c:ser>
          <c:idx val="3"/>
          <c:order val="3"/>
          <c:tx>
            <c:strRef>
              <c:f>'Corr with Valididty Items'!$AC$59</c:f>
              <c:strCache>
                <c:ptCount val="1"/>
                <c:pt idx="0">
                  <c:v>17. Shared variance  Old Instructor</c:v>
                </c:pt>
              </c:strCache>
            </c:strRef>
          </c:tx>
          <c:spPr>
            <a:solidFill>
              <a:schemeClr val="accent4"/>
            </a:solidFill>
            <a:ln>
              <a:noFill/>
            </a:ln>
            <a:effectLst/>
          </c:spPr>
          <c:invertIfNegative val="0"/>
          <c:cat>
            <c:strRef>
              <c:f>'Corr with Valididty Items'!$Y$60:$Y$70</c:f>
              <c:strCache>
                <c:ptCount val="11"/>
                <c:pt idx="0">
                  <c:v>12. Presentation of course material by the instructor. </c:v>
                </c:pt>
                <c:pt idx="1">
                  <c:v>10. Likelihood you would recommend this instructor to others. </c:v>
                </c:pt>
                <c:pt idx="2">
                  <c:v>09.  Clarity of instructor’s explanations. </c:v>
                </c:pt>
                <c:pt idx="3">
                  <c:v>03. The instructor expressed clear expectations for learning outcomes in this course</c:v>
                </c:pt>
                <c:pt idx="4">
                  <c:v>13. Course’s value in gaining an understanding of the subject matter. </c:v>
                </c:pt>
                <c:pt idx="5">
                  <c:v>11. Instructor’s ability to stimulate interest in the course topics</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f>'Corr with Valididty Items'!$AC$60:$AC$70</c:f>
              <c:numCache>
                <c:formatCode>0%</c:formatCode>
                <c:ptCount val="11"/>
                <c:pt idx="0">
                  <c:v>0.88149565440000011</c:v>
                </c:pt>
                <c:pt idx="1">
                  <c:v>0.91688285159999994</c:v>
                </c:pt>
                <c:pt idx="2">
                  <c:v>0.85381296039999988</c:v>
                </c:pt>
                <c:pt idx="3">
                  <c:v>0.76279262440000006</c:v>
                </c:pt>
                <c:pt idx="4">
                  <c:v>0.80240389289999992</c:v>
                </c:pt>
                <c:pt idx="5">
                  <c:v>0.84468966490000008</c:v>
                </c:pt>
                <c:pt idx="6">
                  <c:v>0.78037789209999997</c:v>
                </c:pt>
                <c:pt idx="7">
                  <c:v>0.66173344090000008</c:v>
                </c:pt>
                <c:pt idx="8">
                  <c:v>0.38623739040000005</c:v>
                </c:pt>
                <c:pt idx="9">
                  <c:v>6.9347955600000011E-2</c:v>
                </c:pt>
                <c:pt idx="10">
                  <c:v>4.2250000000000005E-3</c:v>
                </c:pt>
              </c:numCache>
            </c:numRef>
          </c:val>
          <c:extLst xmlns:c16r2="http://schemas.microsoft.com/office/drawing/2015/06/chart">
            <c:ext xmlns:c16="http://schemas.microsoft.com/office/drawing/2014/chart" uri="{C3380CC4-5D6E-409C-BE32-E72D297353CC}">
              <c16:uniqueId val="{00000001-3F51-4F13-A31B-7599D8634615}"/>
            </c:ext>
          </c:extLst>
        </c:ser>
        <c:dLbls>
          <c:showLegendKey val="0"/>
          <c:showVal val="0"/>
          <c:showCatName val="0"/>
          <c:showSerName val="0"/>
          <c:showPercent val="0"/>
          <c:showBubbleSize val="0"/>
        </c:dLbls>
        <c:gapWidth val="219"/>
        <c:overlap val="-27"/>
        <c:axId val="651156296"/>
        <c:axId val="651156688"/>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'Corr with Valididty Items'!$Z$59</c15:sqref>
                        </c15:formulaRef>
                      </c:ext>
                    </c:extLst>
                    <c:strCache>
                      <c:ptCount val="1"/>
                      <c:pt idx="0">
                        <c:v>5. (New) Overall, the instructor’s delivery and efforts contributed to your understanding of the course material.</c:v>
                      </c:pt>
                    </c:strCache>
                  </c:strRef>
                </c:tx>
                <c:spPr>
                  <a:solidFill>
                    <a:schemeClr val="accent1"/>
                  </a:solidFill>
                  <a:ln>
                    <a:noFill/>
                  </a:ln>
                  <a:effectLst/>
                </c:spPr>
                <c:invertIfNegative val="0"/>
                <c:cat>
                  <c:strRef>
                    <c:extLst xmlns:c16r2="http://schemas.microsoft.com/office/drawing/2015/06/chart">
                      <c:ext uri="{02D57815-91ED-43cb-92C2-25804820EDAC}">
                        <c15:formulaRef>
                          <c15:sqref>'Corr with Valididty Items'!$Y$60:$Y$70</c15:sqref>
                        </c15:formulaRef>
                      </c:ext>
                    </c:extLst>
                    <c:strCache>
                      <c:ptCount val="11"/>
                      <c:pt idx="0">
                        <c:v>12. Presentation of course material by the instructor. </c:v>
                      </c:pt>
                      <c:pt idx="1">
                        <c:v>10. Likelihood you would recommend this instructor to others. </c:v>
                      </c:pt>
                      <c:pt idx="2">
                        <c:v>09.  Clarity of instructor’s explanations. </c:v>
                      </c:pt>
                      <c:pt idx="3">
                        <c:v>03. The instructor expressed clear expectations for learning outcomes in this course</c:v>
                      </c:pt>
                      <c:pt idx="4">
                        <c:v>13. Course’s value in gaining an understanding of the subject matter. </c:v>
                      </c:pt>
                      <c:pt idx="5">
                        <c:v>11. Instructor’s ability to stimulate interest in the course topics</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extLst xmlns:c16r2="http://schemas.microsoft.com/office/drawing/2015/06/chart">
                      <c:ext uri="{02D57815-91ED-43cb-92C2-25804820EDAC}">
                        <c15:formulaRef>
                          <c15:sqref>'Corr with Valididty Items'!$Z$60:$Z$70</c15:sqref>
                        </c15:formulaRef>
                      </c:ext>
                    </c:extLst>
                    <c:numCache>
                      <c:formatCode>0.00</c:formatCode>
                      <c:ptCount val="11"/>
                      <c:pt idx="0">
                        <c:v>0.92237000000000002</c:v>
                      </c:pt>
                      <c:pt idx="1">
                        <c:v>0.91429000000000005</c:v>
                      </c:pt>
                      <c:pt idx="2">
                        <c:v>0.90876999999999997</c:v>
                      </c:pt>
                      <c:pt idx="3">
                        <c:v>0.90229000000000004</c:v>
                      </c:pt>
                      <c:pt idx="4">
                        <c:v>0.89224000000000003</c:v>
                      </c:pt>
                      <c:pt idx="5">
                        <c:v>0.88982000000000006</c:v>
                      </c:pt>
                      <c:pt idx="6">
                        <c:v>0.87316000000000005</c:v>
                      </c:pt>
                      <c:pt idx="7">
                        <c:v>0.79507000000000005</c:v>
                      </c:pt>
                      <c:pt idx="8">
                        <c:v>0.57547999999999999</c:v>
                      </c:pt>
                      <c:pt idx="9">
                        <c:v>0.28521000000000002</c:v>
                      </c:pt>
                      <c:pt idx="10">
                        <c:v>-4.3880000000000002E-2</c:v>
                      </c:pt>
                    </c:numCache>
                  </c:numRef>
                </c:val>
                <c:extLst xmlns:c16r2="http://schemas.microsoft.com/office/drawing/2015/06/chart">
                  <c:ext xmlns:c16="http://schemas.microsoft.com/office/drawing/2014/chart" uri="{C3380CC4-5D6E-409C-BE32-E72D297353CC}">
                    <c16:uniqueId val="{00000002-3F51-4F13-A31B-7599D8634615}"/>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'Corr with Valididty Items'!$AB$59</c15:sqref>
                        </c15:formulaRef>
                      </c:ext>
                    </c:extLst>
                    <c:strCache>
                      <c:ptCount val="1"/>
                      <c:pt idx="0">
                        <c:v>17. (Old) Overall, how would you rate the instructor’s performance in teaching this course?</c:v>
                      </c:pt>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'Corr with Valididty Items'!$Y$60:$Y$70</c15:sqref>
                        </c15:formulaRef>
                      </c:ext>
                    </c:extLst>
                    <c:strCache>
                      <c:ptCount val="11"/>
                      <c:pt idx="0">
                        <c:v>12. Presentation of course material by the instructor. </c:v>
                      </c:pt>
                      <c:pt idx="1">
                        <c:v>10. Likelihood you would recommend this instructor to others. </c:v>
                      </c:pt>
                      <c:pt idx="2">
                        <c:v>09.  Clarity of instructor’s explanations. </c:v>
                      </c:pt>
                      <c:pt idx="3">
                        <c:v>03. The instructor expressed clear expectations for learning outcomes in this course</c:v>
                      </c:pt>
                      <c:pt idx="4">
                        <c:v>13. Course’s value in gaining an understanding of the subject matter. </c:v>
                      </c:pt>
                      <c:pt idx="5">
                        <c:v>11. Instructor’s ability to stimulate interest in the course topics</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'Corr with Valididty Items'!$AB$60:$AB$70</c15:sqref>
                        </c15:formulaRef>
                      </c:ext>
                    </c:extLst>
                    <c:numCache>
                      <c:formatCode>0.00</c:formatCode>
                      <c:ptCount val="11"/>
                      <c:pt idx="0">
                        <c:v>0.93888000000000005</c:v>
                      </c:pt>
                      <c:pt idx="1">
                        <c:v>0.95753999999999995</c:v>
                      </c:pt>
                      <c:pt idx="2">
                        <c:v>0.92401999999999995</c:v>
                      </c:pt>
                      <c:pt idx="3">
                        <c:v>0.87338000000000005</c:v>
                      </c:pt>
                      <c:pt idx="4">
                        <c:v>0.89576999999999996</c:v>
                      </c:pt>
                      <c:pt idx="5">
                        <c:v>0.91907000000000005</c:v>
                      </c:pt>
                      <c:pt idx="6">
                        <c:v>0.88339000000000001</c:v>
                      </c:pt>
                      <c:pt idx="7">
                        <c:v>0.81347000000000003</c:v>
                      </c:pt>
                      <c:pt idx="8">
                        <c:v>0.62148000000000003</c:v>
                      </c:pt>
                      <c:pt idx="9">
                        <c:v>0.26334000000000002</c:v>
                      </c:pt>
                      <c:pt idx="10">
                        <c:v>-6.5000000000000002E-2</c:v>
                      </c:pt>
                    </c:numCache>
                  </c:numRef>
                </c:val>
                <c:extLst xmlns:c15="http://schemas.microsoft.com/office/drawing/2012/chart" xmlns:c16r2="http://schemas.microsoft.com/office/drawing/2015/06/chart">
                  <c:ext xmlns:c16="http://schemas.microsoft.com/office/drawing/2014/chart" uri="{C3380CC4-5D6E-409C-BE32-E72D297353CC}">
                    <c16:uniqueId val="{00000003-3F51-4F13-A31B-7599D8634615}"/>
                  </c:ext>
                </c:extLst>
              </c15:ser>
            </c15:filteredBarSeries>
          </c:ext>
        </c:extLst>
      </c:barChart>
      <c:catAx>
        <c:axId val="65115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1156688"/>
        <c:crosses val="autoZero"/>
        <c:auto val="1"/>
        <c:lblAlgn val="ctr"/>
        <c:lblOffset val="100"/>
        <c:noMultiLvlLbl val="0"/>
      </c:catAx>
      <c:valAx>
        <c:axId val="651156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1156296"/>
        <c:crosses val="autoZero"/>
        <c:crossBetween val="between"/>
      </c:valAx>
      <c:spPr>
        <a:noFill/>
        <a:ln>
          <a:noFill/>
        </a:ln>
        <a:effectLst/>
      </c:spPr>
    </c:plotArea>
    <c:legend>
      <c:legendPos val="b"/>
      <c:layout/>
      <c:overlay val="0"/>
      <c:spPr>
        <a:solidFill>
          <a:schemeClr val="accent2">
            <a:lumMod val="40000"/>
            <a:lumOff val="60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Instructor Shared Variance with Reference Items </a:t>
            </a:r>
          </a:p>
          <a:p>
            <a:pPr>
              <a:defRPr/>
            </a:pPr>
            <a:r>
              <a:rPr lang="en-US" dirty="0"/>
              <a:t>(All Courses; R2*100)</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'Corr with Valididty Items'!$U$128</c:f>
              <c:strCache>
                <c:ptCount val="1"/>
                <c:pt idx="0">
                  <c:v>05. Shared Variance New Instructor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'Corr with Valididty Items'!$S$129:$S$139</c:f>
              <c:strCache>
                <c:ptCount val="11"/>
                <c:pt idx="0">
                  <c:v>03. The instructor expressed clear expectations for learning outcomes in this course</c:v>
                </c:pt>
                <c:pt idx="1">
                  <c:v>12. Presentation of course material by the instructor. </c:v>
                </c:pt>
                <c:pt idx="2">
                  <c:v>10. Likelihood you would recommend this instructor to others. </c:v>
                </c:pt>
                <c:pt idx="3">
                  <c:v>09.  Clarity of instructor’s explanations. </c:v>
                </c:pt>
                <c:pt idx="4">
                  <c:v>11. Instructor’s ability to stimulate interest in the course topics</c:v>
                </c:pt>
                <c:pt idx="5">
                  <c:v>13. Course’s value in gaining an understanding of the subject matter. </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f>'Corr with Valididty Items'!$U$129:$U$139</c:f>
              <c:numCache>
                <c:formatCode>0%</c:formatCode>
                <c:ptCount val="11"/>
                <c:pt idx="0">
                  <c:v>0.75832747240000009</c:v>
                </c:pt>
                <c:pt idx="1">
                  <c:v>0.73621548089999989</c:v>
                </c:pt>
                <c:pt idx="2">
                  <c:v>0.72977723289999996</c:v>
                </c:pt>
                <c:pt idx="3">
                  <c:v>0.72440525440000003</c:v>
                </c:pt>
                <c:pt idx="4">
                  <c:v>0.69034495689999997</c:v>
                </c:pt>
                <c:pt idx="5">
                  <c:v>0.68082301439999993</c:v>
                </c:pt>
                <c:pt idx="6">
                  <c:v>0.61453056639999992</c:v>
                </c:pt>
                <c:pt idx="7">
                  <c:v>0.51186870250000005</c:v>
                </c:pt>
                <c:pt idx="8">
                  <c:v>0.29872783360000005</c:v>
                </c:pt>
                <c:pt idx="9">
                  <c:v>5.5431993600000007E-2</c:v>
                </c:pt>
                <c:pt idx="10">
                  <c:v>5.4656448999999994E-3</c:v>
                </c:pt>
              </c:numCache>
            </c:numRef>
          </c:val>
          <c:extLst xmlns:c16r2="http://schemas.microsoft.com/office/drawing/2015/06/chart">
            <c:ext xmlns:c16="http://schemas.microsoft.com/office/drawing/2014/chart" uri="{C3380CC4-5D6E-409C-BE32-E72D297353CC}">
              <c16:uniqueId val="{00000000-59B5-4E98-98C6-FBBB496F0C8E}"/>
            </c:ext>
          </c:extLst>
        </c:ser>
        <c:ser>
          <c:idx val="3"/>
          <c:order val="3"/>
          <c:tx>
            <c:strRef>
              <c:f>'Corr with Valididty Items'!$W$128</c:f>
              <c:strCache>
                <c:ptCount val="1"/>
                <c:pt idx="0">
                  <c:v>17. Shared Variance Old Instructor </c:v>
                </c:pt>
              </c:strCache>
            </c:strRef>
          </c:tx>
          <c:spPr>
            <a:solidFill>
              <a:schemeClr val="accent4"/>
            </a:solidFill>
            <a:ln>
              <a:noFill/>
            </a:ln>
            <a:effectLst/>
          </c:spPr>
          <c:invertIfNegative val="0"/>
          <c:cat>
            <c:strRef>
              <c:f>'Corr with Valididty Items'!$S$129:$S$139</c:f>
              <c:strCache>
                <c:ptCount val="11"/>
                <c:pt idx="0">
                  <c:v>03. The instructor expressed clear expectations for learning outcomes in this course</c:v>
                </c:pt>
                <c:pt idx="1">
                  <c:v>12. Presentation of course material by the instructor. </c:v>
                </c:pt>
                <c:pt idx="2">
                  <c:v>10. Likelihood you would recommend this instructor to others. </c:v>
                </c:pt>
                <c:pt idx="3">
                  <c:v>09.  Clarity of instructor’s explanations. </c:v>
                </c:pt>
                <c:pt idx="4">
                  <c:v>11. Instructor’s ability to stimulate interest in the course topics</c:v>
                </c:pt>
                <c:pt idx="5">
                  <c:v>13. Course’s value in gaining an understanding of the subject matter. </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f>'Corr with Valididty Items'!$W$129:$W$139</c:f>
              <c:numCache>
                <c:formatCode>0%</c:formatCode>
                <c:ptCount val="11"/>
                <c:pt idx="0">
                  <c:v>0.65076488999999993</c:v>
                </c:pt>
                <c:pt idx="1">
                  <c:v>0.80380190249999994</c:v>
                </c:pt>
                <c:pt idx="2">
                  <c:v>0.85625411560000009</c:v>
                </c:pt>
                <c:pt idx="3">
                  <c:v>0.79007209960000002</c:v>
                </c:pt>
                <c:pt idx="4">
                  <c:v>0.7832604004</c:v>
                </c:pt>
                <c:pt idx="5">
                  <c:v>0.71722267210000001</c:v>
                </c:pt>
                <c:pt idx="6">
                  <c:v>0.68845187289999998</c:v>
                </c:pt>
                <c:pt idx="7">
                  <c:v>0.54968878809999999</c:v>
                </c:pt>
                <c:pt idx="8">
                  <c:v>0.3541678144</c:v>
                </c:pt>
                <c:pt idx="9">
                  <c:v>5.0458636899999999E-2</c:v>
                </c:pt>
                <c:pt idx="10">
                  <c:v>1.9686969000000001E-3</c:v>
                </c:pt>
              </c:numCache>
            </c:numRef>
          </c:val>
          <c:extLst xmlns:c16r2="http://schemas.microsoft.com/office/drawing/2015/06/chart">
            <c:ext xmlns:c16="http://schemas.microsoft.com/office/drawing/2014/chart" uri="{C3380CC4-5D6E-409C-BE32-E72D297353CC}">
              <c16:uniqueId val="{00000001-59B5-4E98-98C6-FBBB496F0C8E}"/>
            </c:ext>
          </c:extLst>
        </c:ser>
        <c:dLbls>
          <c:showLegendKey val="0"/>
          <c:showVal val="0"/>
          <c:showCatName val="0"/>
          <c:showSerName val="0"/>
          <c:showPercent val="0"/>
          <c:showBubbleSize val="0"/>
        </c:dLbls>
        <c:gapWidth val="219"/>
        <c:overlap val="-27"/>
        <c:axId val="658011816"/>
        <c:axId val="658012208"/>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'Corr with Valididty Items'!$T$128</c15:sqref>
                        </c15:formulaRef>
                      </c:ext>
                    </c:extLst>
                    <c:strCache>
                      <c:ptCount val="1"/>
                      <c:pt idx="0">
                        <c:v>5. (New) Overall, the instructor’s delivery and efforts contributed to your understanding of the course material.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'Corr with Valididty Items'!$S$129:$S$139</c15:sqref>
                        </c15:formulaRef>
                      </c:ext>
                    </c:extLst>
                    <c:strCache>
                      <c:ptCount val="11"/>
                      <c:pt idx="0">
                        <c:v>03. The instructor expressed clear expectations for learning outcomes in this course</c:v>
                      </c:pt>
                      <c:pt idx="1">
                        <c:v>12. Presentation of course material by the instructor. </c:v>
                      </c:pt>
                      <c:pt idx="2">
                        <c:v>10. Likelihood you would recommend this instructor to others. </c:v>
                      </c:pt>
                      <c:pt idx="3">
                        <c:v>09.  Clarity of instructor’s explanations. </c:v>
                      </c:pt>
                      <c:pt idx="4">
                        <c:v>11. Instructor’s ability to stimulate interest in the course topics</c:v>
                      </c:pt>
                      <c:pt idx="5">
                        <c:v>13. Course’s value in gaining an understanding of the subject matter. </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extLst xmlns:c16r2="http://schemas.microsoft.com/office/drawing/2015/06/chart">
                      <c:ext uri="{02D57815-91ED-43cb-92C2-25804820EDAC}">
                        <c15:formulaRef>
                          <c15:sqref>'Corr with Valididty Items'!$T$129:$T$139</c15:sqref>
                        </c15:formulaRef>
                      </c:ext>
                    </c:extLst>
                    <c:numCache>
                      <c:formatCode>0.00</c:formatCode>
                      <c:ptCount val="11"/>
                      <c:pt idx="0">
                        <c:v>0.87082000000000004</c:v>
                      </c:pt>
                      <c:pt idx="1">
                        <c:v>0.85802999999999996</c:v>
                      </c:pt>
                      <c:pt idx="2">
                        <c:v>0.85426999999999997</c:v>
                      </c:pt>
                      <c:pt idx="3">
                        <c:v>0.85111999999999999</c:v>
                      </c:pt>
                      <c:pt idx="4">
                        <c:v>0.83087</c:v>
                      </c:pt>
                      <c:pt idx="5">
                        <c:v>0.82511999999999996</c:v>
                      </c:pt>
                      <c:pt idx="6">
                        <c:v>0.78391999999999995</c:v>
                      </c:pt>
                      <c:pt idx="7">
                        <c:v>0.71545000000000003</c:v>
                      </c:pt>
                      <c:pt idx="8">
                        <c:v>0.54656000000000005</c:v>
                      </c:pt>
                      <c:pt idx="9">
                        <c:v>0.23544000000000001</c:v>
                      </c:pt>
                      <c:pt idx="10">
                        <c:v>7.3929999999999996E-2</c:v>
                      </c:pt>
                    </c:numCache>
                  </c:numRef>
                </c:val>
                <c:extLst xmlns:c16r2="http://schemas.microsoft.com/office/drawing/2015/06/chart">
                  <c:ext xmlns:c16="http://schemas.microsoft.com/office/drawing/2014/chart" uri="{C3380CC4-5D6E-409C-BE32-E72D297353CC}">
                    <c16:uniqueId val="{00000002-59B5-4E98-98C6-FBBB496F0C8E}"/>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'Corr with Valididty Items'!$V$128</c15:sqref>
                        </c15:formulaRef>
                      </c:ext>
                    </c:extLst>
                    <c:strCache>
                      <c:ptCount val="1"/>
                      <c:pt idx="0">
                        <c:v>17. (Old) Overall, how would you rate the instructor’s performance in teaching this course?</c:v>
                      </c:pt>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'Corr with Valididty Items'!$S$129:$S$139</c15:sqref>
                        </c15:formulaRef>
                      </c:ext>
                    </c:extLst>
                    <c:strCache>
                      <c:ptCount val="11"/>
                      <c:pt idx="0">
                        <c:v>03. The instructor expressed clear expectations for learning outcomes in this course</c:v>
                      </c:pt>
                      <c:pt idx="1">
                        <c:v>12. Presentation of course material by the instructor. </c:v>
                      </c:pt>
                      <c:pt idx="2">
                        <c:v>10. Likelihood you would recommend this instructor to others. </c:v>
                      </c:pt>
                      <c:pt idx="3">
                        <c:v>09.  Clarity of instructor’s explanations. </c:v>
                      </c:pt>
                      <c:pt idx="4">
                        <c:v>11. Instructor’s ability to stimulate interest in the course topics</c:v>
                      </c:pt>
                      <c:pt idx="5">
                        <c:v>13. Course’s value in gaining an understanding of the subject matter. </c:v>
                      </c:pt>
                      <c:pt idx="6">
                        <c:v>14. Appropriateness of level at which course material is covered. </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'Corr with Valididty Items'!$V$129:$V$139</c15:sqref>
                        </c15:formulaRef>
                      </c:ext>
                    </c:extLst>
                    <c:numCache>
                      <c:formatCode>0.00</c:formatCode>
                      <c:ptCount val="11"/>
                      <c:pt idx="0">
                        <c:v>0.80669999999999997</c:v>
                      </c:pt>
                      <c:pt idx="1">
                        <c:v>0.89654999999999996</c:v>
                      </c:pt>
                      <c:pt idx="2">
                        <c:v>0.92534000000000005</c:v>
                      </c:pt>
                      <c:pt idx="3">
                        <c:v>0.88885999999999998</c:v>
                      </c:pt>
                      <c:pt idx="4">
                        <c:v>0.88502000000000003</c:v>
                      </c:pt>
                      <c:pt idx="5">
                        <c:v>0.84689000000000003</c:v>
                      </c:pt>
                      <c:pt idx="6">
                        <c:v>0.82972999999999997</c:v>
                      </c:pt>
                      <c:pt idx="7">
                        <c:v>0.74141000000000001</c:v>
                      </c:pt>
                      <c:pt idx="8">
                        <c:v>0.59511999999999998</c:v>
                      </c:pt>
                      <c:pt idx="9">
                        <c:v>0.22463</c:v>
                      </c:pt>
                      <c:pt idx="10">
                        <c:v>4.437E-2</c:v>
                      </c:pt>
                    </c:numCache>
                  </c:numRef>
                </c:val>
                <c:extLst xmlns:c15="http://schemas.microsoft.com/office/drawing/2012/chart" xmlns:c16r2="http://schemas.microsoft.com/office/drawing/2015/06/chart">
                  <c:ext xmlns:c16="http://schemas.microsoft.com/office/drawing/2014/chart" uri="{C3380CC4-5D6E-409C-BE32-E72D297353CC}">
                    <c16:uniqueId val="{00000003-59B5-4E98-98C6-FBBB496F0C8E}"/>
                  </c:ext>
                </c:extLst>
              </c15:ser>
            </c15:filteredBarSeries>
          </c:ext>
        </c:extLst>
      </c:barChart>
      <c:catAx>
        <c:axId val="65801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8012208"/>
        <c:crosses val="autoZero"/>
        <c:auto val="1"/>
        <c:lblAlgn val="ctr"/>
        <c:lblOffset val="100"/>
        <c:noMultiLvlLbl val="0"/>
      </c:catAx>
      <c:valAx>
        <c:axId val="658012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8011816"/>
        <c:crosses val="autoZero"/>
        <c:crossBetween val="between"/>
      </c:valAx>
      <c:spPr>
        <a:noFill/>
        <a:ln>
          <a:noFill/>
        </a:ln>
        <a:effectLst/>
      </c:spPr>
    </c:plotArea>
    <c:legend>
      <c:legendPos val="b"/>
      <c:layout/>
      <c:overlay val="0"/>
      <c:spPr>
        <a:solidFill>
          <a:srgbClr val="EEECE1">
            <a:lumMod val="90000"/>
          </a:srgb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Course Shared Varience (5+ responses) </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'Corr with Valididty Items'!$U$59</c:f>
              <c:strCache>
                <c:ptCount val="1"/>
                <c:pt idx="0">
                  <c:v>04. Shared Variance New Course Item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'Corr with Valididty Items'!$S$60:$S$70</c:f>
              <c:strCache>
                <c:ptCount val="11"/>
                <c:pt idx="0">
                  <c:v>13. Course’s value in gaining an understanding of the subject matter. </c:v>
                </c:pt>
                <c:pt idx="1">
                  <c:v>03. The instructor expressed clear expectations for learning outcomes in this course</c:v>
                </c:pt>
                <c:pt idx="2">
                  <c:v>12. Presentation of course material by the instructor. </c:v>
                </c:pt>
                <c:pt idx="3">
                  <c:v>14. Appropriateness of level at which course material is covered. </c:v>
                </c:pt>
                <c:pt idx="4">
                  <c:v>09.  Clarity of instructor’s explanations. </c:v>
                </c:pt>
                <c:pt idx="5">
                  <c:v>10. Likelihood you would recommend this instructor to others. </c:v>
                </c:pt>
                <c:pt idx="6">
                  <c:v>11. Instructor’s ability to stimulate interest in the course topics</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f>'Corr with Valididty Items'!$U$60:$U$70</c:f>
              <c:numCache>
                <c:formatCode>0%</c:formatCode>
                <c:ptCount val="11"/>
                <c:pt idx="0">
                  <c:v>0.82215929290000012</c:v>
                </c:pt>
                <c:pt idx="1">
                  <c:v>0.82031060410000001</c:v>
                </c:pt>
                <c:pt idx="2">
                  <c:v>0.77997158559999991</c:v>
                </c:pt>
                <c:pt idx="3">
                  <c:v>0.77935349609999993</c:v>
                </c:pt>
                <c:pt idx="4">
                  <c:v>0.76942720890000005</c:v>
                </c:pt>
                <c:pt idx="5">
                  <c:v>0.76497763689999998</c:v>
                </c:pt>
                <c:pt idx="6">
                  <c:v>0.72450739240000006</c:v>
                </c:pt>
                <c:pt idx="7">
                  <c:v>0.66389904</c:v>
                </c:pt>
                <c:pt idx="8">
                  <c:v>0.30339165610000002</c:v>
                </c:pt>
                <c:pt idx="9">
                  <c:v>8.0792377599999993E-2</c:v>
                </c:pt>
                <c:pt idx="10">
                  <c:v>1.1707239999999999E-4</c:v>
                </c:pt>
              </c:numCache>
            </c:numRef>
          </c:val>
          <c:extLst xmlns:c16r2="http://schemas.microsoft.com/office/drawing/2015/06/chart">
            <c:ext xmlns:c16="http://schemas.microsoft.com/office/drawing/2014/chart" uri="{C3380CC4-5D6E-409C-BE32-E72D297353CC}">
              <c16:uniqueId val="{00000000-5B66-4CF7-8BCD-82FB2F02BBF3}"/>
            </c:ext>
          </c:extLst>
        </c:ser>
        <c:ser>
          <c:idx val="3"/>
          <c:order val="3"/>
          <c:tx>
            <c:strRef>
              <c:f>'Corr with Valididty Items'!$W$59</c:f>
              <c:strCache>
                <c:ptCount val="1"/>
                <c:pt idx="0">
                  <c:v>16. Shared Variance Old Course Item</c:v>
                </c:pt>
              </c:strCache>
            </c:strRef>
          </c:tx>
          <c:spPr>
            <a:solidFill>
              <a:schemeClr val="accent4"/>
            </a:solidFill>
            <a:ln>
              <a:noFill/>
            </a:ln>
            <a:effectLst/>
          </c:spPr>
          <c:invertIfNegative val="0"/>
          <c:cat>
            <c:strRef>
              <c:f>'Corr with Valididty Items'!$S$60:$S$70</c:f>
              <c:strCache>
                <c:ptCount val="11"/>
                <c:pt idx="0">
                  <c:v>13. Course’s value in gaining an understanding of the subject matter. </c:v>
                </c:pt>
                <c:pt idx="1">
                  <c:v>03. The instructor expressed clear expectations for learning outcomes in this course</c:v>
                </c:pt>
                <c:pt idx="2">
                  <c:v>12. Presentation of course material by the instructor. </c:v>
                </c:pt>
                <c:pt idx="3">
                  <c:v>14. Appropriateness of level at which course material is covered. </c:v>
                </c:pt>
                <c:pt idx="4">
                  <c:v>09.  Clarity of instructor’s explanations. </c:v>
                </c:pt>
                <c:pt idx="5">
                  <c:v>10. Likelihood you would recommend this instructor to others. </c:v>
                </c:pt>
                <c:pt idx="6">
                  <c:v>11. Instructor’s ability to stimulate interest in the course topics</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f>'Corr with Valididty Items'!$W$60:$W$70</c:f>
              <c:numCache>
                <c:formatCode>0%</c:formatCode>
                <c:ptCount val="11"/>
                <c:pt idx="0">
                  <c:v>0.87413150249999994</c:v>
                </c:pt>
                <c:pt idx="1">
                  <c:v>0.74800011690000001</c:v>
                </c:pt>
                <c:pt idx="2">
                  <c:v>0.81855446759999995</c:v>
                </c:pt>
                <c:pt idx="3">
                  <c:v>0.8451492624000001</c:v>
                </c:pt>
                <c:pt idx="4">
                  <c:v>0.78416338090000004</c:v>
                </c:pt>
                <c:pt idx="5">
                  <c:v>0.85012088039999989</c:v>
                </c:pt>
                <c:pt idx="6">
                  <c:v>0.81492145290000007</c:v>
                </c:pt>
                <c:pt idx="7">
                  <c:v>0.72795023999999997</c:v>
                </c:pt>
                <c:pt idx="8">
                  <c:v>0.3399356416</c:v>
                </c:pt>
                <c:pt idx="9">
                  <c:v>6.8764572900000015E-2</c:v>
                </c:pt>
                <c:pt idx="10">
                  <c:v>6.2600040000000007E-4</c:v>
                </c:pt>
              </c:numCache>
            </c:numRef>
          </c:val>
          <c:extLst xmlns:c16r2="http://schemas.microsoft.com/office/drawing/2015/06/chart">
            <c:ext xmlns:c16="http://schemas.microsoft.com/office/drawing/2014/chart" uri="{C3380CC4-5D6E-409C-BE32-E72D297353CC}">
              <c16:uniqueId val="{00000001-5B66-4CF7-8BCD-82FB2F02BBF3}"/>
            </c:ext>
          </c:extLst>
        </c:ser>
        <c:dLbls>
          <c:showLegendKey val="0"/>
          <c:showVal val="0"/>
          <c:showCatName val="0"/>
          <c:showSerName val="0"/>
          <c:showPercent val="0"/>
          <c:showBubbleSize val="0"/>
        </c:dLbls>
        <c:gapWidth val="219"/>
        <c:overlap val="-27"/>
        <c:axId val="495368712"/>
        <c:axId val="49537224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'Corr with Valididty Items'!$T$59</c15:sqref>
                        </c15:formulaRef>
                      </c:ext>
                    </c:extLst>
                    <c:strCache>
                      <c:ptCount val="1"/>
                      <c:pt idx="0">
                        <c:v>4. (New) Overall, the content and organization of this course contributed to your understanding of this subject</c:v>
                      </c:pt>
                    </c:strCache>
                  </c:strRef>
                </c:tx>
                <c:spPr>
                  <a:solidFill>
                    <a:schemeClr val="accent1"/>
                  </a:solidFill>
                  <a:ln>
                    <a:noFill/>
                  </a:ln>
                  <a:effectLst/>
                </c:spPr>
                <c:invertIfNegative val="0"/>
                <c:cat>
                  <c:strRef>
                    <c:extLst xmlns:c16r2="http://schemas.microsoft.com/office/drawing/2015/06/chart">
                      <c:ext uri="{02D57815-91ED-43cb-92C2-25804820EDAC}">
                        <c15:formulaRef>
                          <c15:sqref>'Corr with Valididty Items'!$S$60:$S$70</c15:sqref>
                        </c15:formulaRef>
                      </c:ext>
                    </c:extLst>
                    <c:strCache>
                      <c:ptCount val="11"/>
                      <c:pt idx="0">
                        <c:v>13. Course’s value in gaining an understanding of the subject matter. </c:v>
                      </c:pt>
                      <c:pt idx="1">
                        <c:v>03. The instructor expressed clear expectations for learning outcomes in this course</c:v>
                      </c:pt>
                      <c:pt idx="2">
                        <c:v>12. Presentation of course material by the instructor. </c:v>
                      </c:pt>
                      <c:pt idx="3">
                        <c:v>14. Appropriateness of level at which course material is covered. </c:v>
                      </c:pt>
                      <c:pt idx="4">
                        <c:v>09.  Clarity of instructor’s explanations. </c:v>
                      </c:pt>
                      <c:pt idx="5">
                        <c:v>10. Likelihood you would recommend this instructor to others. </c:v>
                      </c:pt>
                      <c:pt idx="6">
                        <c:v>11. Instructor’s ability to stimulate interest in the course topics</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extLst xmlns:c16r2="http://schemas.microsoft.com/office/drawing/2015/06/chart">
                      <c:ext uri="{02D57815-91ED-43cb-92C2-25804820EDAC}">
                        <c15:formulaRef>
                          <c15:sqref>'Corr with Valididty Items'!$T$60:$T$70</c15:sqref>
                        </c15:formulaRef>
                      </c:ext>
                    </c:extLst>
                    <c:numCache>
                      <c:formatCode>0.00</c:formatCode>
                      <c:ptCount val="11"/>
                      <c:pt idx="0">
                        <c:v>0.90673000000000004</c:v>
                      </c:pt>
                      <c:pt idx="1">
                        <c:v>0.90571000000000002</c:v>
                      </c:pt>
                      <c:pt idx="2">
                        <c:v>0.88315999999999995</c:v>
                      </c:pt>
                      <c:pt idx="3">
                        <c:v>0.88280999999999998</c:v>
                      </c:pt>
                      <c:pt idx="4">
                        <c:v>0.87717000000000001</c:v>
                      </c:pt>
                      <c:pt idx="5">
                        <c:v>0.87463000000000002</c:v>
                      </c:pt>
                      <c:pt idx="6">
                        <c:v>0.85118000000000005</c:v>
                      </c:pt>
                      <c:pt idx="7">
                        <c:v>0.81479999999999997</c:v>
                      </c:pt>
                      <c:pt idx="8">
                        <c:v>0.55081000000000002</c:v>
                      </c:pt>
                      <c:pt idx="9">
                        <c:v>0.28423999999999999</c:v>
                      </c:pt>
                      <c:pt idx="10">
                        <c:v>-1.082E-2</c:v>
                      </c:pt>
                    </c:numCache>
                  </c:numRef>
                </c:val>
                <c:extLst xmlns:c16r2="http://schemas.microsoft.com/office/drawing/2015/06/chart">
                  <c:ext xmlns:c16="http://schemas.microsoft.com/office/drawing/2014/chart" uri="{C3380CC4-5D6E-409C-BE32-E72D297353CC}">
                    <c16:uniqueId val="{00000002-5B66-4CF7-8BCD-82FB2F02BBF3}"/>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'Corr with Valididty Items'!$V$59</c15:sqref>
                        </c15:formulaRef>
                      </c:ext>
                    </c:extLst>
                    <c:strCache>
                      <c:ptCount val="1"/>
                      <c:pt idx="0">
                        <c:v>16. (Old) Overall, how would you rate the quality of this course? </c:v>
                      </c:pt>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'Corr with Valididty Items'!$S$60:$S$70</c15:sqref>
                        </c15:formulaRef>
                      </c:ext>
                    </c:extLst>
                    <c:strCache>
                      <c:ptCount val="11"/>
                      <c:pt idx="0">
                        <c:v>13. Course’s value in gaining an understanding of the subject matter. </c:v>
                      </c:pt>
                      <c:pt idx="1">
                        <c:v>03. The instructor expressed clear expectations for learning outcomes in this course</c:v>
                      </c:pt>
                      <c:pt idx="2">
                        <c:v>12. Presentation of course material by the instructor. </c:v>
                      </c:pt>
                      <c:pt idx="3">
                        <c:v>14. Appropriateness of level at which course material is covered. </c:v>
                      </c:pt>
                      <c:pt idx="4">
                        <c:v>09.  Clarity of instructor’s explanations. </c:v>
                      </c:pt>
                      <c:pt idx="5">
                        <c:v>10. Likelihood you would recommend this instructor to others. </c:v>
                      </c:pt>
                      <c:pt idx="6">
                        <c:v>11. Instructor’s ability to stimulate interest in the course topics</c:v>
                      </c:pt>
                      <c:pt idx="7">
                        <c:v>15. Relevance of written assignments to course materials. </c:v>
                      </c:pt>
                      <c:pt idx="8">
                        <c:v>06. The instructor was helpful to me outside of class or online learning environment. </c:v>
                      </c:pt>
                      <c:pt idx="9">
                        <c:v>01. How often did you attend class or online learning environment? </c:v>
                      </c:pt>
                      <c:pt idx="10">
                        <c:v>02. How many hours per week (outside of class) did you do work for this course?  </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'Corr with Valididty Items'!$V$60:$V$70</c15:sqref>
                        </c15:formulaRef>
                      </c:ext>
                    </c:extLst>
                    <c:numCache>
                      <c:formatCode>0.00</c:formatCode>
                      <c:ptCount val="11"/>
                      <c:pt idx="0">
                        <c:v>0.93494999999999995</c:v>
                      </c:pt>
                      <c:pt idx="1">
                        <c:v>0.86487000000000003</c:v>
                      </c:pt>
                      <c:pt idx="2">
                        <c:v>0.90473999999999999</c:v>
                      </c:pt>
                      <c:pt idx="3">
                        <c:v>0.91932000000000003</c:v>
                      </c:pt>
                      <c:pt idx="4">
                        <c:v>0.88553000000000004</c:v>
                      </c:pt>
                      <c:pt idx="5">
                        <c:v>0.92201999999999995</c:v>
                      </c:pt>
                      <c:pt idx="6">
                        <c:v>0.90273000000000003</c:v>
                      </c:pt>
                      <c:pt idx="7">
                        <c:v>0.85319999999999996</c:v>
                      </c:pt>
                      <c:pt idx="8">
                        <c:v>0.58304</c:v>
                      </c:pt>
                      <c:pt idx="9">
                        <c:v>0.26223000000000002</c:v>
                      </c:pt>
                      <c:pt idx="10">
                        <c:v>-2.5020000000000001E-2</c:v>
                      </c:pt>
                    </c:numCache>
                  </c:numRef>
                </c:val>
                <c:extLst xmlns:c15="http://schemas.microsoft.com/office/drawing/2012/chart" xmlns:c16r2="http://schemas.microsoft.com/office/drawing/2015/06/chart">
                  <c:ext xmlns:c16="http://schemas.microsoft.com/office/drawing/2014/chart" uri="{C3380CC4-5D6E-409C-BE32-E72D297353CC}">
                    <c16:uniqueId val="{00000003-5B66-4CF7-8BCD-82FB2F02BBF3}"/>
                  </c:ext>
                </c:extLst>
              </c15:ser>
            </c15:filteredBarSeries>
          </c:ext>
        </c:extLst>
      </c:barChart>
      <c:catAx>
        <c:axId val="49536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5372240"/>
        <c:crosses val="autoZero"/>
        <c:auto val="1"/>
        <c:lblAlgn val="ctr"/>
        <c:lblOffset val="100"/>
        <c:noMultiLvlLbl val="0"/>
      </c:catAx>
      <c:valAx>
        <c:axId val="49537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5368712"/>
        <c:crosses val="autoZero"/>
        <c:crossBetween val="between"/>
      </c:valAx>
      <c:spPr>
        <a:noFill/>
        <a:ln>
          <a:noFill/>
        </a:ln>
        <a:effectLst/>
      </c:spPr>
    </c:plotArea>
    <c:legend>
      <c:legendPos val="b"/>
      <c:layout/>
      <c:overlay val="0"/>
      <c:spPr>
        <a:solidFill>
          <a:schemeClr val="accent3">
            <a:lumMod val="60000"/>
            <a:lumOff val="40000"/>
          </a:schemeClr>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3D4395-F4BB-4776-AD1A-E1F7520CF444}" type="datetimeFigureOut">
              <a:rPr lang="en-US" smtClean="0"/>
              <a:t>11/13/2017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researchmethods.net/kb/nomonet.ph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researchmethods.net/kb/mtmmmat.ph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presentation is to present the findings from the initial comparison study of the new instructor and course items as part of a desired revision of the Student Feedback form.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a:t>
            </a:fld>
            <a:endParaRPr lang="en-US" dirty="0"/>
          </a:p>
        </p:txBody>
      </p:sp>
    </p:spTree>
    <p:extLst>
      <p:ext uri="{BB962C8B-B14F-4D97-AF65-F5344CB8AC3E}">
        <p14:creationId xmlns:p14="http://schemas.microsoft.com/office/powerpoint/2010/main" val="365761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scores for items such as these are reported based on class averages. As UI only reports such scores where there are 5 or more respondents, this will be the focus here.  A key step is to determine if the 2 items (old and new) are sufficiently related to be considered alternate forms of one another.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10</a:t>
            </a:fld>
            <a:endParaRPr lang="en-US" dirty="0"/>
          </a:p>
        </p:txBody>
      </p:sp>
    </p:spTree>
    <p:extLst>
      <p:ext uri="{BB962C8B-B14F-4D97-AF65-F5344CB8AC3E}">
        <p14:creationId xmlns:p14="http://schemas.microsoft.com/office/powerpoint/2010/main" val="4067371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1068388"/>
            <a:ext cx="5576888" cy="3136900"/>
          </a:xfrm>
        </p:spPr>
      </p:sp>
      <p:sp>
        <p:nvSpPr>
          <p:cNvPr id="3" name="Notes Placeholder 2"/>
          <p:cNvSpPr>
            <a:spLocks noGrp="1"/>
          </p:cNvSpPr>
          <p:nvPr>
            <p:ph type="body" idx="1"/>
          </p:nvPr>
        </p:nvSpPr>
        <p:spPr/>
        <p:txBody>
          <a:bodyPr/>
          <a:lstStyle/>
          <a:p>
            <a:r>
              <a:rPr lang="en-US" dirty="0" smtClean="0"/>
              <a:t>These are the results from examining mean scores from courses where there are 5 or more responses. Here we see that the new items have a very strong relationship to the similar content old items.  However, there is little distinction between the course and instructor scores.  These relationships provide strong support for the items addressing the same construct. </a:t>
            </a:r>
          </a:p>
          <a:p>
            <a:endParaRPr lang="en-US" dirty="0"/>
          </a:p>
          <a:p>
            <a:r>
              <a:rPr lang="en-US" dirty="0" smtClean="0"/>
              <a:t>These data would not support considering the course and instructor items as measuring different constructs in an applied setting. They are too highly related to one another to support discrimination from one another.  The total N here is 2353.</a:t>
            </a:r>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11</a:t>
            </a:fld>
            <a:endParaRPr lang="en-US" dirty="0"/>
          </a:p>
        </p:txBody>
      </p:sp>
    </p:spTree>
    <p:extLst>
      <p:ext uri="{BB962C8B-B14F-4D97-AF65-F5344CB8AC3E}">
        <p14:creationId xmlns:p14="http://schemas.microsoft.com/office/powerpoint/2010/main" val="302511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same as in the previous slide. As expected when including courses with low number of responses, the relationships decline slightly.  This provides support for the continued reporting of courses with 5 or more responses.  Note in </a:t>
            </a:r>
            <a:r>
              <a:rPr lang="en-US" dirty="0"/>
              <a:t>this case </a:t>
            </a:r>
            <a:r>
              <a:rPr lang="en-US" dirty="0" smtClean="0"/>
              <a:t>the reliability coefficients are presented below </a:t>
            </a:r>
            <a:r>
              <a:rPr lang="en-US" dirty="0"/>
              <a:t>diagonal with total courses </a:t>
            </a:r>
            <a:r>
              <a:rPr lang="en-US" dirty="0" smtClean="0"/>
              <a:t>for each relationship are above </a:t>
            </a:r>
            <a:r>
              <a:rPr lang="en-US" dirty="0"/>
              <a:t>the </a:t>
            </a:r>
            <a:r>
              <a:rPr lang="en-US" dirty="0" smtClean="0"/>
              <a:t>diagonal.  The variation is due to some items being left blank by some students.</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12</a:t>
            </a:fld>
            <a:endParaRPr lang="en-US" dirty="0"/>
          </a:p>
        </p:txBody>
      </p:sp>
    </p:spTree>
    <p:extLst>
      <p:ext uri="{BB962C8B-B14F-4D97-AF65-F5344CB8AC3E}">
        <p14:creationId xmlns:p14="http://schemas.microsoft.com/office/powerpoint/2010/main" val="186929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variation in the meaning across students by item can be examined by comparing student level correlations to the course level correlations.  This difference can be conceived of as a estimate of the degree of shared meaning of students for an item.  It addresses the degree of shared meaning across students. It addressed the question “Do students generally read the item and interpret it much the same way?” As noted previously these data suggest there is little discrimination of the course from instructor score.</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13</a:t>
            </a:fld>
            <a:endParaRPr lang="en-US" dirty="0"/>
          </a:p>
        </p:txBody>
      </p:sp>
    </p:spTree>
    <p:extLst>
      <p:ext uri="{BB962C8B-B14F-4D97-AF65-F5344CB8AC3E}">
        <p14:creationId xmlns:p14="http://schemas.microsoft.com/office/powerpoint/2010/main" val="360452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scores for items such as these are reported based on class averages. As UI only reports such scores where there are 5 or more respondents, this will be the focus here.  A key step is to determine if the 2 items (old and new) are sufficiently related to be considered alternate forms of one another.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14</a:t>
            </a:fld>
            <a:endParaRPr lang="en-US" dirty="0"/>
          </a:p>
        </p:txBody>
      </p:sp>
    </p:spTree>
    <p:extLst>
      <p:ext uri="{BB962C8B-B14F-4D97-AF65-F5344CB8AC3E}">
        <p14:creationId xmlns:p14="http://schemas.microsoft.com/office/powerpoint/2010/main" val="334996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consistency was calculated using Cronbach's Alpha (standardized).  In these type of instruments, the number of students responding are treated as separate items that might appear on more traditional tests.  Data like this is usually reported using groupings of respondents such as 2-4, 11-20, and 21-35 here.  However, to better examine these in more detail, the number of students completing the form was used.  The estimates were calculated 2 ways: 1.) only allowing examination if all respondents in a group responding to the question, and 2.) including all persons responding to the instrument even if someone skipped responding to the item.  While the former is more traditional, the estimates including those who may have skipped questions tends to align with real life application.  </a:t>
            </a:r>
          </a:p>
          <a:p>
            <a:endParaRPr lang="en-US" dirty="0"/>
          </a:p>
          <a:p>
            <a:r>
              <a:rPr lang="en-US" dirty="0" smtClean="0"/>
              <a:t>We see here that when there are 5 students who responded in a course, it has an internal consistency estimate in the 0.59 to 0.60 range.  This is lower than one would like to see in general application if the scores are being interpreted independently of any other such feedback in a term or historical feedback.  As such, when there are 5 or fewer responses it is especially important that the information be used in the context of other feedback in that term and/or historically.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15</a:t>
            </a:fld>
            <a:endParaRPr lang="en-US" dirty="0"/>
          </a:p>
        </p:txBody>
      </p:sp>
    </p:spTree>
    <p:extLst>
      <p:ext uri="{BB962C8B-B14F-4D97-AF65-F5344CB8AC3E}">
        <p14:creationId xmlns:p14="http://schemas.microsoft.com/office/powerpoint/2010/main" val="292876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16</a:t>
            </a:fld>
            <a:endParaRPr lang="en-US" dirty="0"/>
          </a:p>
        </p:txBody>
      </p:sp>
    </p:spTree>
    <p:extLst>
      <p:ext uri="{BB962C8B-B14F-4D97-AF65-F5344CB8AC3E}">
        <p14:creationId xmlns:p14="http://schemas.microsoft.com/office/powerpoint/2010/main" val="218523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data suggest that the new Instructor score on average is just under 0.20 points lower than the old score.  This represents approximate 2/10ths of a standard deviation which is the low </a:t>
            </a:r>
            <a:r>
              <a:rPr lang="en-US" sz="1200" b="1" dirty="0"/>
              <a:t>bound </a:t>
            </a:r>
            <a:r>
              <a:rPr lang="en-US" dirty="0" smtClean="0"/>
              <a:t>for a small effect size.  The general shapes of the distribution are very similar as reflected in the similar standard deviations and interquartile ranges. The differences in the mean and median reflect the slightly lower average score on the new item. </a:t>
            </a:r>
          </a:p>
          <a:p>
            <a:endParaRPr lang="en-US" dirty="0"/>
          </a:p>
          <a:p>
            <a:r>
              <a:rPr lang="en-US" dirty="0" smtClean="0"/>
              <a:t>**DALE: is that supposed to be “bound” or “boundary”?</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17</a:t>
            </a:fld>
            <a:endParaRPr lang="en-US" dirty="0"/>
          </a:p>
        </p:txBody>
      </p:sp>
    </p:spTree>
    <p:extLst>
      <p:ext uri="{BB962C8B-B14F-4D97-AF65-F5344CB8AC3E}">
        <p14:creationId xmlns:p14="http://schemas.microsoft.com/office/powerpoint/2010/main" val="269508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data suggest that the new Instructor score on average is just </a:t>
            </a:r>
            <a:r>
              <a:rPr lang="en-US" dirty="0" smtClean="0"/>
              <a:t>about equal to the old </a:t>
            </a:r>
            <a:r>
              <a:rPr lang="en-US" dirty="0"/>
              <a:t>score.  </a:t>
            </a:r>
            <a:r>
              <a:rPr lang="en-US" dirty="0" smtClean="0"/>
              <a:t>The difference of 0.08 points difference between the new score from the old is well under 2/10</a:t>
            </a:r>
            <a:r>
              <a:rPr lang="en-US" baseline="30000" dirty="0" smtClean="0"/>
              <a:t>th</a:t>
            </a:r>
            <a:r>
              <a:rPr lang="en-US" dirty="0" smtClean="0"/>
              <a:t> a standard deviation which </a:t>
            </a:r>
            <a:r>
              <a:rPr lang="en-US" dirty="0"/>
              <a:t>is the low bound for a small effect size.  The general shapes of the distribution are very </a:t>
            </a:r>
            <a:r>
              <a:rPr lang="en-US" dirty="0" smtClean="0"/>
              <a:t>similar which is reflected in the similar standard deviations </a:t>
            </a:r>
            <a:r>
              <a:rPr lang="en-US" dirty="0"/>
              <a:t>and interquartile </a:t>
            </a:r>
            <a:r>
              <a:rPr lang="en-US" dirty="0" smtClean="0"/>
              <a:t>ranges. </a:t>
            </a:r>
            <a:r>
              <a:rPr lang="en-US" dirty="0"/>
              <a:t>The differences in the mean and median reflect the </a:t>
            </a:r>
            <a:r>
              <a:rPr lang="en-US" dirty="0" smtClean="0"/>
              <a:t>very slight difference of the  lower </a:t>
            </a:r>
            <a:r>
              <a:rPr lang="en-US" dirty="0"/>
              <a:t>average score on the new item. </a:t>
            </a:r>
            <a:endParaRPr lang="en-US" dirty="0" smtClean="0"/>
          </a:p>
          <a:p>
            <a:endParaRPr lang="en-US" dirty="0"/>
          </a:p>
          <a:p>
            <a:r>
              <a:rPr lang="en-US" dirty="0" smtClean="0"/>
              <a:t>**DALE: same here, bound or boundary??</a:t>
            </a:r>
            <a:endParaRPr lang="en-US" dirty="0"/>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18</a:t>
            </a:fld>
            <a:endParaRPr lang="en-US" dirty="0"/>
          </a:p>
        </p:txBody>
      </p:sp>
    </p:spTree>
    <p:extLst>
      <p:ext uri="{BB962C8B-B14F-4D97-AF65-F5344CB8AC3E}">
        <p14:creationId xmlns:p14="http://schemas.microsoft.com/office/powerpoint/2010/main" val="239851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graphs display the differences in new and old course and instructor scores.  These are relatively normally distributed but shifted off zero slightly indicating the scores for the new questions are slightly lower.  The yellow line represent where zero falls.  </a:t>
            </a:r>
          </a:p>
          <a:p>
            <a:endParaRPr lang="en-US" dirty="0"/>
          </a:p>
          <a:p>
            <a:r>
              <a:rPr lang="en-US" dirty="0" smtClean="0"/>
              <a:t>This suggests that while the differences are small on average, we may want to consider correcting the scores by adding about 0.4 to the new instructor and course scores when looking  at trends over time, including both old and new scores.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19</a:t>
            </a:fld>
            <a:endParaRPr lang="en-US" dirty="0"/>
          </a:p>
        </p:txBody>
      </p:sp>
    </p:spTree>
    <p:extLst>
      <p:ext uri="{BB962C8B-B14F-4D97-AF65-F5344CB8AC3E}">
        <p14:creationId xmlns:p14="http://schemas.microsoft.com/office/powerpoint/2010/main" val="61542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history of the process that led to this study.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a:t>
            </a:fld>
            <a:endParaRPr lang="en-US" dirty="0"/>
          </a:p>
        </p:txBody>
      </p:sp>
    </p:spTree>
    <p:extLst>
      <p:ext uri="{BB962C8B-B14F-4D97-AF65-F5344CB8AC3E}">
        <p14:creationId xmlns:p14="http://schemas.microsoft.com/office/powerpoint/2010/main" val="2203878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examine the wording of the new item and older item in more detail  The newer item framed the student response with more detail.  In doing so there is some blurring of the item content with course material in this case.  </a:t>
            </a:r>
            <a:endParaRPr lang="en-US" dirty="0"/>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20</a:t>
            </a:fld>
            <a:endParaRPr lang="en-US" dirty="0"/>
          </a:p>
        </p:txBody>
      </p:sp>
    </p:spTree>
    <p:extLst>
      <p:ext uri="{BB962C8B-B14F-4D97-AF65-F5344CB8AC3E}">
        <p14:creationId xmlns:p14="http://schemas.microsoft.com/office/powerpoint/2010/main" val="40285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the list of additional items that are examined in relationship to the instructor and course questions.  The relationships reported here are using Pearson correlations, save for item 6, which is a point-</a:t>
            </a:r>
            <a:r>
              <a:rPr lang="en-US" dirty="0" err="1" smtClean="0"/>
              <a:t>biserial</a:t>
            </a:r>
            <a:r>
              <a:rPr lang="en-US" dirty="0" smtClean="0"/>
              <a:t> correlation as it is binary (Yes, No with NA’s excluded).  Spearman correlations were examined in most cases as well, with the results being similar with the context that some were slightly lower and others slightly higher.  There was overall little difference. Because the professional literature in this area typically reports Pearson and point-</a:t>
            </a:r>
            <a:r>
              <a:rPr lang="en-US" dirty="0" err="1" smtClean="0"/>
              <a:t>biserial</a:t>
            </a:r>
            <a:r>
              <a:rPr lang="en-US" dirty="0" smtClean="0"/>
              <a:t>, that is what is being reported here.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21</a:t>
            </a:fld>
            <a:endParaRPr lang="en-US" dirty="0"/>
          </a:p>
        </p:txBody>
      </p:sp>
    </p:spTree>
    <p:extLst>
      <p:ext uri="{BB962C8B-B14F-4D97-AF65-F5344CB8AC3E}">
        <p14:creationId xmlns:p14="http://schemas.microsoft.com/office/powerpoint/2010/main" val="456365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Convergent Examination: The </a:t>
            </a:r>
            <a:r>
              <a:rPr lang="en-US" dirty="0"/>
              <a:t>relationships ranged from 0.92 </a:t>
            </a:r>
            <a:r>
              <a:rPr lang="en-US" dirty="0" smtClean="0"/>
              <a:t>to  -0.04.  From all of these items the top five relationships for the new and old instructor item are shown.  These represent the upper limit of the relationship as the overlap with other items is not removed (not limited to unique variance).  This supports that students in general read and responded to items independently (not just all items being marked the same).  However, due </a:t>
            </a:r>
            <a:r>
              <a:rPr lang="en-US" dirty="0"/>
              <a:t>to the limited number of items used </a:t>
            </a:r>
            <a:r>
              <a:rPr lang="en-US" dirty="0" smtClean="0"/>
              <a:t>here, further investigation would be needed in this area. However, given the correspondence of the new item with the old item it seems reasonable that we will find similar patterns for the old item.  Previous </a:t>
            </a:r>
            <a:r>
              <a:rPr lang="en-US" dirty="0"/>
              <a:t>research </a:t>
            </a:r>
            <a:r>
              <a:rPr lang="en-US" dirty="0" smtClean="0"/>
              <a:t>with the old item provided </a:t>
            </a:r>
            <a:r>
              <a:rPr lang="en-US" dirty="0"/>
              <a:t>support for </a:t>
            </a:r>
            <a:r>
              <a:rPr lang="en-US" dirty="0" smtClean="0"/>
              <a:t>differentiated item responses by students.  </a:t>
            </a:r>
            <a:endParaRPr lang="en-US" dirty="0"/>
          </a:p>
          <a:p>
            <a:endParaRPr lang="en-US" dirty="0"/>
          </a:p>
          <a:p>
            <a:r>
              <a:rPr lang="en-US" dirty="0"/>
              <a:t>Here we see </a:t>
            </a:r>
            <a:r>
              <a:rPr lang="en-US" dirty="0" smtClean="0"/>
              <a:t>that the </a:t>
            </a:r>
            <a:r>
              <a:rPr lang="en-US" dirty="0"/>
              <a:t>more influential elements related to increased teacher scores </a:t>
            </a:r>
            <a:r>
              <a:rPr lang="en-US" dirty="0" smtClean="0"/>
              <a:t>were:  1) The </a:t>
            </a:r>
            <a:r>
              <a:rPr lang="en-US" dirty="0"/>
              <a:t>presentation of the course </a:t>
            </a:r>
            <a:r>
              <a:rPr lang="en-US" dirty="0" smtClean="0"/>
              <a:t>material; 2) The </a:t>
            </a:r>
            <a:r>
              <a:rPr lang="en-US" dirty="0"/>
              <a:t>instructor providing clarity and clear expectations for the </a:t>
            </a:r>
            <a:r>
              <a:rPr lang="en-US" dirty="0" smtClean="0"/>
              <a:t>course; 3) </a:t>
            </a:r>
            <a:r>
              <a:rPr lang="en-US" dirty="0"/>
              <a:t>The courses value in gaining an understanding of the </a:t>
            </a:r>
            <a:r>
              <a:rPr lang="en-US" dirty="0" smtClean="0"/>
              <a:t>subject; 4) The </a:t>
            </a:r>
            <a:r>
              <a:rPr lang="en-US" dirty="0"/>
              <a:t>likelihood that they would recommend the instructor  to others </a:t>
            </a:r>
            <a:r>
              <a:rPr lang="en-US" dirty="0" smtClean="0"/>
              <a:t>(in the context of </a:t>
            </a:r>
            <a:r>
              <a:rPr lang="en-US" dirty="0"/>
              <a:t>the elements described here</a:t>
            </a:r>
            <a:r>
              <a:rPr lang="en-US" dirty="0" smtClean="0"/>
              <a:t>); and, 5) The instructor's </a:t>
            </a:r>
            <a:r>
              <a:rPr lang="en-US" dirty="0"/>
              <a:t>ability to stimulate interest. </a:t>
            </a:r>
            <a:r>
              <a:rPr lang="en-US" dirty="0" smtClean="0"/>
              <a:t> Here we see the impact of having elements of the course in the new item.  The course element is included in the new items top 5 where the instructor’s ability to stimulate interest moves down slightly.  These differences are small but do suggest the course and instructor items are less differentiated now.  However, they were not well differentiated with the old items. </a:t>
            </a:r>
          </a:p>
          <a:p>
            <a:endParaRPr lang="en-US" dirty="0"/>
          </a:p>
          <a:p>
            <a:r>
              <a:rPr lang="en-US" dirty="0" smtClean="0"/>
              <a:t>Several multiple regression models were employed to look at the variance accounted for with the New Instructor item.  The model with these 6 items accounted for 91% of the variance. Various combinations created by adding any other variables from the validity items and demographic variables increased the variance accounted for over this model.  The full model with all of these variables stayed at 91%.  The full model was able to account for an additional 0.04%, but due to the increased complexity actually saw a decline in the adjusted R</a:t>
            </a:r>
            <a:r>
              <a:rPr lang="en-US" baseline="30000" dirty="0" smtClean="0"/>
              <a:t>2</a:t>
            </a:r>
            <a:r>
              <a:rPr lang="en-US" dirty="0" smtClean="0"/>
              <a:t> of 0.01%.  As the multicollinearity of these 6 items was high, the ability to discriminate the importance of each independent of the others in the model was not possible.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22</a:t>
            </a:fld>
            <a:endParaRPr lang="en-US" dirty="0"/>
          </a:p>
        </p:txBody>
      </p:sp>
    </p:spTree>
    <p:extLst>
      <p:ext uri="{BB962C8B-B14F-4D97-AF65-F5344CB8AC3E}">
        <p14:creationId xmlns:p14="http://schemas.microsoft.com/office/powerpoint/2010/main" val="2711608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Discriminant Examination:  The lowest three correlations from the administered items are shown here. There is strong consistency between the new and old instructor item.  </a:t>
            </a:r>
          </a:p>
          <a:p>
            <a:endParaRPr lang="en-US" dirty="0"/>
          </a:p>
          <a:p>
            <a:r>
              <a:rPr lang="en-US" dirty="0" smtClean="0"/>
              <a:t>Instructor behavior outside of class and student actions were the lowest.  Student action items had very little influence and accounted for at most 8% of the shared variance (92% unaccounted for).   The small positive relationship (8% shared variance) suggests that students that attended classes answered the instructor item slightly higher.  The student rationale is unclear.  It could be something like disliking the instructor’s teaching  style and therefore not going to class or because of greater exposure to the instructor.  However, the strength of this relationship does not suggest it negates the utility of the item for its intended use.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23</a:t>
            </a:fld>
            <a:endParaRPr lang="en-US" dirty="0"/>
          </a:p>
        </p:txBody>
      </p:sp>
    </p:spTree>
    <p:extLst>
      <p:ext uri="{BB962C8B-B14F-4D97-AF65-F5344CB8AC3E}">
        <p14:creationId xmlns:p14="http://schemas.microsoft.com/office/powerpoint/2010/main" val="976772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shared variance of the items and the instructor scores (both old and new) .  The general relationships are very similar and support the understanding of the instructor item presented earlier.</a:t>
            </a:r>
          </a:p>
          <a:p>
            <a:endParaRPr lang="en-US" dirty="0"/>
          </a:p>
          <a:p>
            <a:r>
              <a:rPr lang="en-US" dirty="0" smtClean="0"/>
              <a:t>We </a:t>
            </a:r>
            <a:r>
              <a:rPr lang="en-US" dirty="0"/>
              <a:t>see the </a:t>
            </a:r>
            <a:r>
              <a:rPr lang="en-US" dirty="0" smtClean="0"/>
              <a:t>most influential </a:t>
            </a:r>
            <a:r>
              <a:rPr lang="en-US" dirty="0"/>
              <a:t>elements related to increased teacher scores were:  </a:t>
            </a:r>
            <a:r>
              <a:rPr lang="en-US" dirty="0" smtClean="0"/>
              <a:t>1) The </a:t>
            </a:r>
            <a:r>
              <a:rPr lang="en-US" dirty="0"/>
              <a:t>presentation of the course material. </a:t>
            </a:r>
            <a:r>
              <a:rPr lang="en-US" dirty="0" smtClean="0"/>
              <a:t>2) The </a:t>
            </a:r>
            <a:r>
              <a:rPr lang="en-US" dirty="0"/>
              <a:t>instructor providing clarity and clear expectations for the course. </a:t>
            </a:r>
            <a:r>
              <a:rPr lang="en-US" dirty="0" smtClean="0"/>
              <a:t>3) The course’s </a:t>
            </a:r>
            <a:r>
              <a:rPr lang="en-US" dirty="0"/>
              <a:t>value in gaining an understanding of the subject.  </a:t>
            </a:r>
            <a:r>
              <a:rPr lang="en-US" dirty="0" smtClean="0"/>
              <a:t>4) The </a:t>
            </a:r>
            <a:r>
              <a:rPr lang="en-US" dirty="0"/>
              <a:t>likelihood that they would recommend the instructor  to others (in the context of the elements described here</a:t>
            </a:r>
            <a:r>
              <a:rPr lang="en-US" dirty="0" smtClean="0"/>
              <a:t>); and 5) The instructor's </a:t>
            </a:r>
            <a:r>
              <a:rPr lang="en-US" dirty="0"/>
              <a:t>ability to stimulate interest.  </a:t>
            </a:r>
          </a:p>
        </p:txBody>
      </p:sp>
      <p:sp>
        <p:nvSpPr>
          <p:cNvPr id="4" name="Slide Number Placeholder 3"/>
          <p:cNvSpPr>
            <a:spLocks noGrp="1"/>
          </p:cNvSpPr>
          <p:nvPr>
            <p:ph type="sldNum" sz="quarter" idx="10"/>
          </p:nvPr>
        </p:nvSpPr>
        <p:spPr/>
        <p:txBody>
          <a:bodyPr/>
          <a:lstStyle/>
          <a:p>
            <a:fld id="{8B0993E8-77CB-4CE8-8134-9D98A3510F3A}" type="slidenum">
              <a:rPr lang="en-US" smtClean="0"/>
              <a:t>24</a:t>
            </a:fld>
            <a:endParaRPr lang="en-US" dirty="0"/>
          </a:p>
        </p:txBody>
      </p:sp>
    </p:spTree>
    <p:extLst>
      <p:ext uri="{BB962C8B-B14F-4D97-AF65-F5344CB8AC3E}">
        <p14:creationId xmlns:p14="http://schemas.microsoft.com/office/powerpoint/2010/main" val="383239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the low response classes to the data, as expected, lowered the relationships.  However, it shows the same general pattern as the previous table.  This supports reporting scores for courses with 5 or more responses.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25</a:t>
            </a:fld>
            <a:endParaRPr lang="en-US" dirty="0"/>
          </a:p>
        </p:txBody>
      </p:sp>
    </p:spTree>
    <p:extLst>
      <p:ext uri="{BB962C8B-B14F-4D97-AF65-F5344CB8AC3E}">
        <p14:creationId xmlns:p14="http://schemas.microsoft.com/office/powerpoint/2010/main" val="70520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when including all courses, supports the reporting of courses with 5 or more responses and not small response scores.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26</a:t>
            </a:fld>
            <a:endParaRPr lang="en-US" dirty="0"/>
          </a:p>
        </p:txBody>
      </p:sp>
    </p:spTree>
    <p:extLst>
      <p:ext uri="{BB962C8B-B14F-4D97-AF65-F5344CB8AC3E}">
        <p14:creationId xmlns:p14="http://schemas.microsoft.com/office/powerpoint/2010/main" val="68259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results, </a:t>
            </a:r>
            <a:r>
              <a:rPr lang="en-US" dirty="0"/>
              <a:t>when including all </a:t>
            </a:r>
            <a:r>
              <a:rPr lang="en-US" dirty="0" smtClean="0"/>
              <a:t>courses, </a:t>
            </a:r>
            <a:r>
              <a:rPr lang="en-US" dirty="0"/>
              <a:t>supports the reporting of courses with 5 or more responses and not small response scores.  </a:t>
            </a:r>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27</a:t>
            </a:fld>
            <a:endParaRPr lang="en-US" dirty="0"/>
          </a:p>
        </p:txBody>
      </p:sp>
    </p:spTree>
    <p:extLst>
      <p:ext uri="{BB962C8B-B14F-4D97-AF65-F5344CB8AC3E}">
        <p14:creationId xmlns:p14="http://schemas.microsoft.com/office/powerpoint/2010/main" val="1259033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operating characters of the grading structures at the graduate level typically functions differently from the undergraduate population.  At the graduate level, the grading structure overall tends to be more of a pass-fail system.   </a:t>
            </a:r>
          </a:p>
          <a:p>
            <a:endParaRPr lang="en-US" dirty="0"/>
          </a:p>
          <a:p>
            <a:r>
              <a:rPr lang="en-US" dirty="0" smtClean="0"/>
              <a:t>In this analysis the undergraduate courses were merged with grades given in courses. Scores that are used with the DFWI reporting done at UI were used here.  Those grades were used to create Course GPA (CGPA), DFWI percent and Percent A’s scores.  CGPA is calculated much as a student GPA by weighting grades given in a course by grade given.  The total using only the graded students is averaged using a system where A=4, B=3, C=2, D=1 and F=0.  This weighted average is the CGPA.  The DFWI percent is a widely used metric where the percent of the total course enrollment who earned a grade of D, F W or I is calculated.  The Percent A’s score is the percent of graded students in a class that earned an A.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28</a:t>
            </a:fld>
            <a:endParaRPr lang="en-US" dirty="0"/>
          </a:p>
        </p:txBody>
      </p:sp>
    </p:spTree>
    <p:extLst>
      <p:ext uri="{BB962C8B-B14F-4D97-AF65-F5344CB8AC3E}">
        <p14:creationId xmlns:p14="http://schemas.microsoft.com/office/powerpoint/2010/main" val="1252601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no meaningful relationship between responses, enrollments and response rates, and instructor or course scores. While there were small </a:t>
            </a:r>
            <a:r>
              <a:rPr lang="en-US" dirty="0"/>
              <a:t>relationships between total responses, response rates and response </a:t>
            </a:r>
            <a:r>
              <a:rPr lang="en-US" dirty="0" smtClean="0"/>
              <a:t>rates,  and the instructor and course scores, they did not have a practical effect. These relationships accounted for less than 1% of the variance (at most 0.8%).  Here we see a slight lowering of the scores and enrollments as responses go up.  There is also a slight increase in scores as the number of responses go up.  These results support that for courses with 5 or more respondents, the scores are generally representative.</a:t>
            </a:r>
          </a:p>
          <a:p>
            <a:endParaRPr lang="en-US" dirty="0"/>
          </a:p>
          <a:p>
            <a:r>
              <a:rPr lang="en-US" dirty="0" smtClean="0"/>
              <a:t>As total responses and enrollment are comparable in magnitude and  in the negative direction while the response rate is positive, a similar magnitude suggests the decline would be due to class size.  Bigger classes tend to have slightly lower scores.  As the response rate increases, there is a slight increase in scores.  Again, these data suggest these relationships have effect on the score. However, it </a:t>
            </a:r>
            <a:r>
              <a:rPr lang="en-US" dirty="0"/>
              <a:t>is </a:t>
            </a:r>
            <a:r>
              <a:rPr lang="en-US" dirty="0" smtClean="0"/>
              <a:t>expected </a:t>
            </a:r>
            <a:r>
              <a:rPr lang="en-US" dirty="0"/>
              <a:t>that there be more interaction with the instructor in smaller </a:t>
            </a:r>
            <a:r>
              <a:rPr lang="en-US" dirty="0" smtClean="0"/>
              <a:t>classes.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29</a:t>
            </a:fld>
            <a:endParaRPr lang="en-US" dirty="0"/>
          </a:p>
        </p:txBody>
      </p:sp>
    </p:spTree>
    <p:extLst>
      <p:ext uri="{BB962C8B-B14F-4D97-AF65-F5344CB8AC3E}">
        <p14:creationId xmlns:p14="http://schemas.microsoft.com/office/powerpoint/2010/main" val="197860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general reminders about the use of Student Feedback forms.</a:t>
            </a:r>
          </a:p>
          <a:p>
            <a:endParaRPr lang="en-US" dirty="0"/>
          </a:p>
          <a:p>
            <a:r>
              <a:rPr lang="en-US" dirty="0"/>
              <a:t>Though not shown </a:t>
            </a:r>
            <a:r>
              <a:rPr lang="en-US" dirty="0" smtClean="0"/>
              <a:t>here, </a:t>
            </a:r>
            <a:r>
              <a:rPr lang="en-US" dirty="0"/>
              <a:t>the distributions for these instructor and course items </a:t>
            </a:r>
            <a:r>
              <a:rPr lang="en-US" dirty="0" smtClean="0"/>
              <a:t>were </a:t>
            </a:r>
            <a:r>
              <a:rPr lang="en-US" dirty="0"/>
              <a:t>examined.  They are quite similar </a:t>
            </a:r>
            <a:r>
              <a:rPr lang="en-US" dirty="0" smtClean="0"/>
              <a:t>and consistent with what was found in researching the </a:t>
            </a:r>
            <a:r>
              <a:rPr lang="en-US" dirty="0"/>
              <a:t>old </a:t>
            </a:r>
            <a:r>
              <a:rPr lang="en-US" dirty="0" smtClean="0"/>
              <a:t>items. </a:t>
            </a:r>
            <a:r>
              <a:rPr lang="en-US" dirty="0"/>
              <a:t>The </a:t>
            </a:r>
            <a:r>
              <a:rPr lang="en-US" dirty="0" smtClean="0"/>
              <a:t>distributions for both the old and new items  </a:t>
            </a:r>
            <a:r>
              <a:rPr lang="en-US" dirty="0"/>
              <a:t>suggest </a:t>
            </a:r>
            <a:r>
              <a:rPr lang="en-US" dirty="0" smtClean="0"/>
              <a:t>these items are </a:t>
            </a:r>
            <a:r>
              <a:rPr lang="en-US" dirty="0"/>
              <a:t>better </a:t>
            </a:r>
            <a:r>
              <a:rPr lang="en-US" dirty="0" smtClean="0"/>
              <a:t>able to discriminate </a:t>
            </a:r>
            <a:r>
              <a:rPr lang="en-US" dirty="0"/>
              <a:t>lower </a:t>
            </a:r>
            <a:r>
              <a:rPr lang="en-US" dirty="0" smtClean="0"/>
              <a:t>scores from </a:t>
            </a:r>
            <a:r>
              <a:rPr lang="en-US" dirty="0"/>
              <a:t>average or </a:t>
            </a:r>
            <a:r>
              <a:rPr lang="en-US" dirty="0" smtClean="0"/>
              <a:t>above, than at </a:t>
            </a:r>
            <a:r>
              <a:rPr lang="en-US" dirty="0"/>
              <a:t>discriminating  </a:t>
            </a:r>
            <a:r>
              <a:rPr lang="en-US" dirty="0" smtClean="0"/>
              <a:t>higher scores from </a:t>
            </a:r>
            <a:r>
              <a:rPr lang="en-US" dirty="0"/>
              <a:t>average.   </a:t>
            </a:r>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a:t>
            </a:fld>
            <a:endParaRPr lang="en-US" dirty="0"/>
          </a:p>
        </p:txBody>
      </p:sp>
    </p:spTree>
    <p:extLst>
      <p:ext uri="{BB962C8B-B14F-4D97-AF65-F5344CB8AC3E}">
        <p14:creationId xmlns:p14="http://schemas.microsoft.com/office/powerpoint/2010/main" val="1310558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30</a:t>
            </a:fld>
            <a:endParaRPr lang="en-US" dirty="0"/>
          </a:p>
        </p:txBody>
      </p:sp>
    </p:spTree>
    <p:extLst>
      <p:ext uri="{BB962C8B-B14F-4D97-AF65-F5344CB8AC3E}">
        <p14:creationId xmlns:p14="http://schemas.microsoft.com/office/powerpoint/2010/main" val="704884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no meaningful relationship between citizenship, gender and ethnicity and the teaching and course scores.  While the relationship of citizenship and course scores appears, it has little effect on scores by accounting for less than 1.5% of the variance of the new teaching or course score.  Citizenship is coded as 0= US Citizen and 1= Not.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31</a:t>
            </a:fld>
            <a:endParaRPr lang="en-US" dirty="0"/>
          </a:p>
        </p:txBody>
      </p:sp>
    </p:spTree>
    <p:extLst>
      <p:ext uri="{BB962C8B-B14F-4D97-AF65-F5344CB8AC3E}">
        <p14:creationId xmlns:p14="http://schemas.microsoft.com/office/powerpoint/2010/main" val="430697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32</a:t>
            </a:fld>
            <a:endParaRPr lang="en-US" dirty="0"/>
          </a:p>
        </p:txBody>
      </p:sp>
    </p:spTree>
    <p:extLst>
      <p:ext uri="{BB962C8B-B14F-4D97-AF65-F5344CB8AC3E}">
        <p14:creationId xmlns:p14="http://schemas.microsoft.com/office/powerpoint/2010/main" val="2769150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operating characters of the grading structures at the graduate level typically functions differently from the undergraduate population.  At the graduate level, the grading structure overall tends to be more of a pass-fail system.   </a:t>
            </a:r>
          </a:p>
          <a:p>
            <a:endParaRPr lang="en-US" dirty="0"/>
          </a:p>
          <a:p>
            <a:r>
              <a:rPr lang="en-US" dirty="0" smtClean="0"/>
              <a:t>In this analysis the undergraduate courses were merged with grades given in courses. Scores that are used with the DFWI reporting done at UI were used here.  Those grades were used to create Course GPA (CGPA), DFWI percent and Percent A’s scores.  CGPA is calculated much as a student GPA by weighting grades give in in a course by grade give.  The total using only the graded students is average using a system where A=4, B=3, C=2, D=1 and F=0.  This weighted average is the CGPA.  The DFWI percent is a widely-used metric where the percent of the total course enrollment who earned a grade of D, F W or I is calculated.  The Percent A’s score is the percent of graded students in a class that earned an A.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33</a:t>
            </a:fld>
            <a:endParaRPr lang="en-US" dirty="0"/>
          </a:p>
        </p:txBody>
      </p:sp>
    </p:spTree>
    <p:extLst>
      <p:ext uri="{BB962C8B-B14F-4D97-AF65-F5344CB8AC3E}">
        <p14:creationId xmlns:p14="http://schemas.microsoft.com/office/powerpoint/2010/main" val="244933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courses with 5 or more respondents we find the outcome consistent with the literature in this area.  As expected, we see the correlations in the .2 to .3 range.  There is a small positive relationship in the expected direction between course and instructor scores. This is theoretically consistent as there is expected to be some relationship.  Instructors who are experienced by students as assisting with their learning should be somewhat higher performing as a result.  This theory assumes that instructors are value-added for the student.  However, the literature in this area suggests that relationship should fall in the 0.20 to 0.30 range.   This would mean that at most we would expect 9% or less of the variance to be accounted for in this case.  </a:t>
            </a:r>
          </a:p>
          <a:p>
            <a:endParaRPr lang="en-US" dirty="0"/>
          </a:p>
          <a:p>
            <a:r>
              <a:rPr lang="en-US" dirty="0" smtClean="0"/>
              <a:t>The correlations fall within the expected range and they account for at most 7.4% of the variance.  The new questions consistently have a slightly smaller relationship accounting for less than 7% of the variance at most.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34</a:t>
            </a:fld>
            <a:endParaRPr lang="en-US" dirty="0"/>
          </a:p>
        </p:txBody>
      </p:sp>
    </p:spTree>
    <p:extLst>
      <p:ext uri="{BB962C8B-B14F-4D97-AF65-F5344CB8AC3E}">
        <p14:creationId xmlns:p14="http://schemas.microsoft.com/office/powerpoint/2010/main" val="3740989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courses with 5 or more respondents we find the outcome consistent with the literature in this area.  As expected, we see the correlations in the .2 to .3 range.  There is a small positive relationship in the expected direction between course and instructor scores</a:t>
            </a:r>
            <a:r>
              <a:rPr lang="en-US" dirty="0"/>
              <a:t>. </a:t>
            </a:r>
            <a:r>
              <a:rPr lang="en-US" dirty="0" smtClean="0"/>
              <a:t>This is theoretically consistent as there is expected to be </a:t>
            </a:r>
            <a:r>
              <a:rPr lang="en-US" dirty="0"/>
              <a:t>some relationship</a:t>
            </a:r>
            <a:r>
              <a:rPr lang="en-US" dirty="0" smtClean="0"/>
              <a:t>.  Instructors who are experienced </a:t>
            </a:r>
            <a:r>
              <a:rPr lang="en-US" dirty="0"/>
              <a:t>by students as assisting with </a:t>
            </a:r>
            <a:r>
              <a:rPr lang="en-US" dirty="0" smtClean="0"/>
              <a:t>their learning should be somewhat higher </a:t>
            </a:r>
            <a:r>
              <a:rPr lang="en-US" dirty="0"/>
              <a:t>performing </a:t>
            </a:r>
            <a:r>
              <a:rPr lang="en-US" dirty="0" smtClean="0"/>
              <a:t>as a result.  This theory assumes that instructors are value-added for the student.  However, the literature in this area suggests that relationship should fall in the 0.20 to 0.30 range.   This would mean that at most we would expect 9% or less of the variance to be accounted for in this case.  </a:t>
            </a:r>
          </a:p>
          <a:p>
            <a:endParaRPr lang="en-US" dirty="0"/>
          </a:p>
          <a:p>
            <a:r>
              <a:rPr lang="en-US" dirty="0" smtClean="0"/>
              <a:t>The correlations fall within the expected range and they account for at most 7.4% of the variance.  The new questions consistently have a slightly smaller relationship accounting for less than 7% of the variance at most.  </a:t>
            </a:r>
          </a:p>
          <a:p>
            <a:endParaRPr lang="en-US" dirty="0"/>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35</a:t>
            </a:fld>
            <a:endParaRPr lang="en-US" dirty="0"/>
          </a:p>
        </p:txBody>
      </p:sp>
    </p:spTree>
    <p:extLst>
      <p:ext uri="{BB962C8B-B14F-4D97-AF65-F5344CB8AC3E}">
        <p14:creationId xmlns:p14="http://schemas.microsoft.com/office/powerpoint/2010/main" val="3354187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36</a:t>
            </a:fld>
            <a:endParaRPr lang="en-US" dirty="0"/>
          </a:p>
        </p:txBody>
      </p:sp>
    </p:spTree>
    <p:extLst>
      <p:ext uri="{BB962C8B-B14F-4D97-AF65-F5344CB8AC3E}">
        <p14:creationId xmlns:p14="http://schemas.microsoft.com/office/powerpoint/2010/main" val="1168641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same sample of courses used to examine the relationship to academic measures so as to include the academic indicators along with all items while including the faculty demographics a PCA analysis with an oblique rotation was performed.  The oblique rotation allows the various underlying factors to be correlated with one another. </a:t>
            </a:r>
          </a:p>
          <a:p>
            <a:endParaRPr lang="en-US" dirty="0"/>
          </a:p>
          <a:p>
            <a:r>
              <a:rPr lang="en-US" dirty="0" smtClean="0"/>
              <a:t>Various factor structures were examined ranging from 3 to 10 factors using the scree and eigenvalue rule of one as a general guide. The 10 factor solution was examined as it was the point where the proportion of variance accounted for began to plateau.  The 4 factors solution fitted with the eigenvalue rule of 1 in place was most parsimonious.  The increase in factors does not blur the 1st factor at all, and results in the other factors become distinct factors.  The only change in factor 1 across the various increased numbers of factors is that the item addressing the helpfulness of the instructor outside of class breaks out into a separate factor by the time we get to the 10 factor solution.   </a:t>
            </a:r>
          </a:p>
          <a:p>
            <a:endParaRPr lang="en-US" dirty="0"/>
          </a:p>
          <a:p>
            <a:r>
              <a:rPr lang="en-US" dirty="0" smtClean="0"/>
              <a:t>The 4 factor solution accounts for about 72% of the variance. The items per factor appears next. </a:t>
            </a:r>
          </a:p>
          <a:p>
            <a:endParaRPr lang="en-US" dirty="0" smtClean="0"/>
          </a:p>
          <a:p>
            <a:r>
              <a:rPr lang="en-US" dirty="0" smtClean="0"/>
              <a:t>**DALE: Sara’s edit (first line) is in red, and I changed the font so it’s easier for you to find.</a:t>
            </a:r>
          </a:p>
          <a:p>
            <a:r>
              <a:rPr lang="en-US" dirty="0" smtClean="0"/>
              <a:t>***FYI: I don’t have a clue what this note says…no idea.</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37</a:t>
            </a:fld>
            <a:endParaRPr lang="en-US" dirty="0"/>
          </a:p>
        </p:txBody>
      </p:sp>
    </p:spTree>
    <p:extLst>
      <p:ext uri="{BB962C8B-B14F-4D97-AF65-F5344CB8AC3E}">
        <p14:creationId xmlns:p14="http://schemas.microsoft.com/office/powerpoint/2010/main" val="3697580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 1 loading are presented here in decreasing magnitude.  The majority of the items load essentially equivalently.  A course item and an items-related student-instructor interaction outside the classroom were somewhat lower loading.   The general theme of these items appears to be instructor-controlled aspects representing the of educational atmosphere of the course.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38</a:t>
            </a:fld>
            <a:endParaRPr lang="en-US" dirty="0"/>
          </a:p>
        </p:txBody>
      </p:sp>
    </p:spTree>
    <p:extLst>
      <p:ext uri="{BB962C8B-B14F-4D97-AF65-F5344CB8AC3E}">
        <p14:creationId xmlns:p14="http://schemas.microsoft.com/office/powerpoint/2010/main" val="1298591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 </a:t>
            </a:r>
            <a:r>
              <a:rPr lang="en-US" dirty="0" smtClean="0"/>
              <a:t>2 </a:t>
            </a:r>
            <a:r>
              <a:rPr lang="en-US" dirty="0"/>
              <a:t>loading are presented here in decreasing magnitude.  </a:t>
            </a:r>
            <a:r>
              <a:rPr lang="en-US" dirty="0" smtClean="0"/>
              <a:t>The academic measures group together in the expected direction with a loading of student effort for the course, which is expected. </a:t>
            </a:r>
            <a:r>
              <a:rPr lang="en-US" dirty="0"/>
              <a:t>The student loading suggests that if students do not put time in outside the course and only do work in the course, they are more likely to withdraw.   </a:t>
            </a:r>
            <a:r>
              <a:rPr lang="en-US" dirty="0" smtClean="0"/>
              <a:t>As student effort interacts with skill and ability, it is not unreasonable that this relationship would be lower.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39</a:t>
            </a:fld>
            <a:endParaRPr lang="en-US" dirty="0"/>
          </a:p>
        </p:txBody>
      </p:sp>
    </p:spTree>
    <p:extLst>
      <p:ext uri="{BB962C8B-B14F-4D97-AF65-F5344CB8AC3E}">
        <p14:creationId xmlns:p14="http://schemas.microsoft.com/office/powerpoint/2010/main" val="35347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set of reminders about these examinations.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a:t>
            </a:fld>
            <a:endParaRPr lang="en-US" dirty="0"/>
          </a:p>
        </p:txBody>
      </p:sp>
    </p:spTree>
    <p:extLst>
      <p:ext uri="{BB962C8B-B14F-4D97-AF65-F5344CB8AC3E}">
        <p14:creationId xmlns:p14="http://schemas.microsoft.com/office/powerpoint/2010/main" val="1696803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 </a:t>
            </a:r>
            <a:r>
              <a:rPr lang="en-US" dirty="0" smtClean="0"/>
              <a:t>3 </a:t>
            </a:r>
            <a:r>
              <a:rPr lang="en-US" dirty="0"/>
              <a:t>loading are presented here in decreasing magnitude.  </a:t>
            </a:r>
            <a:r>
              <a:rPr lang="en-US" dirty="0" smtClean="0"/>
              <a:t>The items in this factor essentially group around the theme of student attendance and effort or focus.  If they do not spend much time studying they are more likely to not be in class.  In that case, they are also less likely to complete the inventory.  The study time item here loads as little over twice as high here as it did on the previous factor.  It is the only item that loads cross-across 2 or more factors.  </a:t>
            </a:r>
            <a:endParaRPr lang="en-US" dirty="0"/>
          </a:p>
          <a:p>
            <a:endParaRPr lang="en-US" dirty="0" smtClean="0"/>
          </a:p>
        </p:txBody>
      </p:sp>
      <p:sp>
        <p:nvSpPr>
          <p:cNvPr id="4" name="Slide Number Placeholder 3"/>
          <p:cNvSpPr>
            <a:spLocks noGrp="1"/>
          </p:cNvSpPr>
          <p:nvPr>
            <p:ph type="sldNum" sz="quarter" idx="10"/>
          </p:nvPr>
        </p:nvSpPr>
        <p:spPr/>
        <p:txBody>
          <a:bodyPr/>
          <a:lstStyle/>
          <a:p>
            <a:fld id="{8B0993E8-77CB-4CE8-8134-9D98A3510F3A}" type="slidenum">
              <a:rPr lang="en-US" smtClean="0"/>
              <a:t>40</a:t>
            </a:fld>
            <a:endParaRPr lang="en-US" dirty="0"/>
          </a:p>
        </p:txBody>
      </p:sp>
    </p:spTree>
    <p:extLst>
      <p:ext uri="{BB962C8B-B14F-4D97-AF65-F5344CB8AC3E}">
        <p14:creationId xmlns:p14="http://schemas.microsoft.com/office/powerpoint/2010/main" val="347403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 </a:t>
            </a:r>
            <a:r>
              <a:rPr lang="en-US" dirty="0" smtClean="0"/>
              <a:t>4 loadings </a:t>
            </a:r>
            <a:r>
              <a:rPr lang="en-US" dirty="0"/>
              <a:t>are presented here in decreasing magnitude.  </a:t>
            </a:r>
            <a:r>
              <a:rPr lang="en-US" dirty="0" smtClean="0"/>
              <a:t>These are all Instructor Demographics.  These are point bi-serial relationships in the model.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41</a:t>
            </a:fld>
            <a:endParaRPr lang="en-US" dirty="0"/>
          </a:p>
        </p:txBody>
      </p:sp>
    </p:spTree>
    <p:extLst>
      <p:ext uri="{BB962C8B-B14F-4D97-AF65-F5344CB8AC3E}">
        <p14:creationId xmlns:p14="http://schemas.microsoft.com/office/powerpoint/2010/main" val="203376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examine the wording of the new item and older course item in more detail.  Here the new course item incorporates some instructor-related elements such as organization.   As previously noted, the course and instructor items do not differentiate from one another well.</a:t>
            </a:r>
          </a:p>
          <a:p>
            <a:endParaRPr lang="en-US" dirty="0"/>
          </a:p>
          <a:p>
            <a:r>
              <a:rPr lang="en-US" dirty="0" smtClean="0"/>
              <a:t>As course relationship to academics, instructor demographics, and the factor structure were examined previously, this section will focus on the course items relationship to the additional items.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42</a:t>
            </a:fld>
            <a:endParaRPr lang="en-US" dirty="0"/>
          </a:p>
        </p:txBody>
      </p:sp>
    </p:spTree>
    <p:extLst>
      <p:ext uri="{BB962C8B-B14F-4D97-AF65-F5344CB8AC3E}">
        <p14:creationId xmlns:p14="http://schemas.microsoft.com/office/powerpoint/2010/main" val="2694972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the list of additional items that are examined in relationship to the course questions.  The relationships reported here are Pearson correlations, except for item 6 which is a point-</a:t>
            </a:r>
            <a:r>
              <a:rPr lang="en-US" dirty="0" err="1" smtClean="0"/>
              <a:t>biserial</a:t>
            </a:r>
            <a:r>
              <a:rPr lang="en-US" dirty="0" smtClean="0"/>
              <a:t> correlation as it is binary (Yes,/No with NA’s excluded).  Spearman correlations were examined in most cases as well, with the results being similar.  In some cases they were slightly lower and others slightly higher.  There was little difference and as the professional literature in this area typically reports Pearson and point-</a:t>
            </a:r>
            <a:r>
              <a:rPr lang="en-US" dirty="0" err="1" smtClean="0"/>
              <a:t>biserial</a:t>
            </a:r>
            <a:r>
              <a:rPr lang="en-US" dirty="0" smtClean="0"/>
              <a:t>, that is what is being reported here.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43</a:t>
            </a:fld>
            <a:endParaRPr lang="en-US" dirty="0"/>
          </a:p>
        </p:txBody>
      </p:sp>
    </p:spTree>
    <p:extLst>
      <p:ext uri="{BB962C8B-B14F-4D97-AF65-F5344CB8AC3E}">
        <p14:creationId xmlns:p14="http://schemas.microsoft.com/office/powerpoint/2010/main" val="3196834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Convergent Examination: The </a:t>
            </a:r>
            <a:r>
              <a:rPr lang="en-US" dirty="0"/>
              <a:t>relationships ranged from </a:t>
            </a:r>
            <a:r>
              <a:rPr lang="en-US" dirty="0" smtClean="0"/>
              <a:t>0.91 to  -0.01. The top five relationships for the new and old course items with the additional items are shown.  These represent the upper limit of the relationship as the overlap of the variance with other items was not removed. This range suggests </a:t>
            </a:r>
            <a:r>
              <a:rPr lang="en-US" dirty="0"/>
              <a:t>that </a:t>
            </a:r>
            <a:r>
              <a:rPr lang="en-US" dirty="0" smtClean="0"/>
              <a:t>students responded  differently to the items (not just marking all the same).  However, due </a:t>
            </a:r>
            <a:r>
              <a:rPr lang="en-US" dirty="0"/>
              <a:t>to the limited number of items used </a:t>
            </a:r>
            <a:r>
              <a:rPr lang="en-US" dirty="0" smtClean="0"/>
              <a:t>here, </a:t>
            </a:r>
            <a:r>
              <a:rPr lang="en-US" dirty="0"/>
              <a:t>more investigation </a:t>
            </a:r>
            <a:r>
              <a:rPr lang="en-US" dirty="0" smtClean="0"/>
              <a:t>on this would be needed for the new item. Given the correspondence of the new item with the old item, it seems reasonable these results suggest that there will be similar patterns as noted for the old item.  Previous </a:t>
            </a:r>
            <a:r>
              <a:rPr lang="en-US" dirty="0"/>
              <a:t>research </a:t>
            </a:r>
            <a:r>
              <a:rPr lang="en-US" dirty="0" smtClean="0"/>
              <a:t>with the old item data </a:t>
            </a:r>
            <a:r>
              <a:rPr lang="en-US" dirty="0"/>
              <a:t>provided </a:t>
            </a:r>
            <a:r>
              <a:rPr lang="en-US" dirty="0" smtClean="0"/>
              <a:t>further support </a:t>
            </a:r>
            <a:r>
              <a:rPr lang="en-US" dirty="0"/>
              <a:t>for the </a:t>
            </a:r>
            <a:r>
              <a:rPr lang="en-US" dirty="0" smtClean="0"/>
              <a:t>differentiated item responses by students.  </a:t>
            </a:r>
            <a:endParaRPr lang="en-US" dirty="0"/>
          </a:p>
          <a:p>
            <a:endParaRPr lang="en-US" dirty="0"/>
          </a:p>
          <a:p>
            <a:r>
              <a:rPr lang="en-US" dirty="0"/>
              <a:t>Here we see the more influential elements related to increased </a:t>
            </a:r>
            <a:r>
              <a:rPr lang="en-US" dirty="0" smtClean="0"/>
              <a:t>course scores </a:t>
            </a:r>
            <a:r>
              <a:rPr lang="en-US" dirty="0"/>
              <a:t>were:  </a:t>
            </a:r>
            <a:r>
              <a:rPr lang="en-US" dirty="0" smtClean="0"/>
              <a:t>1) The course value in understanding the topic and clear expectations of the instructor.  2) The presentation style of the instructor.  3) The appropriateness of the level of course material (not teaching over there heads); and, 4) The clarity of the instructor’s explanations.  These data suggest that while course elements are present, it is heavily loaded with instructor elements, perhaps more so than the old item.  However, as the old Course and Instructor scores show little discrimination, there is little suggested change when using the new items. </a:t>
            </a:r>
          </a:p>
          <a:p>
            <a:endParaRPr lang="en-US" dirty="0"/>
          </a:p>
          <a:p>
            <a:r>
              <a:rPr lang="en-US" dirty="0" smtClean="0"/>
              <a:t>Several multiple regression models were employed to look at the variance accounted for with the New Course item.  The model with the first 5 items accounted for 89% of the variance. Various combinations created by adding any other variables from the validity items and demographic variables did not increase the variance accounted for over this model.  The full model with all of these variables stayed at 89%.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44</a:t>
            </a:fld>
            <a:endParaRPr lang="en-US" dirty="0"/>
          </a:p>
        </p:txBody>
      </p:sp>
    </p:spTree>
    <p:extLst>
      <p:ext uri="{BB962C8B-B14F-4D97-AF65-F5344CB8AC3E}">
        <p14:creationId xmlns:p14="http://schemas.microsoft.com/office/powerpoint/2010/main" val="684580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Discriminant Examination:  The lowest three correlations from the administered items are shown here. There is strong consistency with the new and old course item.  </a:t>
            </a:r>
          </a:p>
          <a:p>
            <a:endParaRPr lang="en-US" dirty="0"/>
          </a:p>
          <a:p>
            <a:r>
              <a:rPr lang="en-US" dirty="0" smtClean="0"/>
              <a:t>Instructor behavior outside of class and student actions were the lowest (30% shared variance).  Student action items had very little influence and accounted at most for 8% of the shared variance.  The small positive relationship (8% shared variance) suggests that students who attended classes more frequently answered the instructor item slightly higher. What the student motivation was is unclear.  It could be things like disliking the instructor’s teaching  style and therefore not going to class, or working more hours, etc.  However, the strength of this relationship does not suggest it negates the utility of the item for its intended use.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45</a:t>
            </a:fld>
            <a:endParaRPr lang="en-US" dirty="0"/>
          </a:p>
        </p:txBody>
      </p:sp>
    </p:spTree>
    <p:extLst>
      <p:ext uri="{BB962C8B-B14F-4D97-AF65-F5344CB8AC3E}">
        <p14:creationId xmlns:p14="http://schemas.microsoft.com/office/powerpoint/2010/main" val="23087297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shared variance of the items and the course scores (both old and new) .  The general relationships are very similar and support the understanding of the course item presented earlier.</a:t>
            </a:r>
          </a:p>
          <a:p>
            <a:endParaRPr lang="en-US" dirty="0"/>
          </a:p>
          <a:p>
            <a:r>
              <a:rPr lang="en-US" dirty="0" smtClean="0"/>
              <a:t>We </a:t>
            </a:r>
            <a:r>
              <a:rPr lang="en-US" dirty="0"/>
              <a:t>see the </a:t>
            </a:r>
            <a:r>
              <a:rPr lang="en-US" dirty="0" smtClean="0"/>
              <a:t>most influential </a:t>
            </a:r>
            <a:r>
              <a:rPr lang="en-US" dirty="0"/>
              <a:t>elements related to increased </a:t>
            </a:r>
            <a:r>
              <a:rPr lang="en-US" dirty="0" smtClean="0"/>
              <a:t>course scores </a:t>
            </a:r>
            <a:r>
              <a:rPr lang="en-US" dirty="0"/>
              <a:t>were: </a:t>
            </a:r>
            <a:r>
              <a:rPr lang="en-US" dirty="0" smtClean="0"/>
              <a:t>1) The course’s </a:t>
            </a:r>
            <a:r>
              <a:rPr lang="en-US" dirty="0"/>
              <a:t>value in gaining an understanding of the subject. </a:t>
            </a:r>
            <a:r>
              <a:rPr lang="en-US" dirty="0" smtClean="0"/>
              <a:t>2) The </a:t>
            </a:r>
            <a:r>
              <a:rPr lang="en-US" dirty="0"/>
              <a:t>instructor providing clarity and clear expectations for the course</a:t>
            </a:r>
            <a:r>
              <a:rPr lang="en-US" dirty="0" smtClean="0"/>
              <a:t>. 3) The </a:t>
            </a:r>
            <a:r>
              <a:rPr lang="en-US" dirty="0"/>
              <a:t>presentation of the course </a:t>
            </a:r>
            <a:r>
              <a:rPr lang="en-US" dirty="0" smtClean="0"/>
              <a:t>material; and, 4) the appropriateness of the level of instruction (not talking over their heads, etc.).  </a:t>
            </a:r>
          </a:p>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46</a:t>
            </a:fld>
            <a:endParaRPr lang="en-US" dirty="0"/>
          </a:p>
        </p:txBody>
      </p:sp>
    </p:spTree>
    <p:extLst>
      <p:ext uri="{BB962C8B-B14F-4D97-AF65-F5344CB8AC3E}">
        <p14:creationId xmlns:p14="http://schemas.microsoft.com/office/powerpoint/2010/main" val="3859886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993E8-77CB-4CE8-8134-9D98A3510F3A}" type="slidenum">
              <a:rPr lang="en-US" smtClean="0"/>
              <a:t>47</a:t>
            </a:fld>
            <a:endParaRPr lang="en-US" dirty="0"/>
          </a:p>
        </p:txBody>
      </p:sp>
    </p:spTree>
    <p:extLst>
      <p:ext uri="{BB962C8B-B14F-4D97-AF65-F5344CB8AC3E}">
        <p14:creationId xmlns:p14="http://schemas.microsoft.com/office/powerpoint/2010/main" val="1259505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48</a:t>
            </a:fld>
            <a:endParaRPr lang="en-US" dirty="0"/>
          </a:p>
        </p:txBody>
      </p:sp>
    </p:spTree>
    <p:extLst>
      <p:ext uri="{BB962C8B-B14F-4D97-AF65-F5344CB8AC3E}">
        <p14:creationId xmlns:p14="http://schemas.microsoft.com/office/powerpoint/2010/main" val="337109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foundational research that may be of interest.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5</a:t>
            </a:fld>
            <a:endParaRPr lang="en-US" dirty="0"/>
          </a:p>
        </p:txBody>
      </p:sp>
    </p:spTree>
    <p:extLst>
      <p:ext uri="{BB962C8B-B14F-4D97-AF65-F5344CB8AC3E}">
        <p14:creationId xmlns:p14="http://schemas.microsoft.com/office/powerpoint/2010/main" val="118653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research.</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6</a:t>
            </a:fld>
            <a:endParaRPr lang="en-US" dirty="0"/>
          </a:p>
        </p:txBody>
      </p:sp>
    </p:spTree>
    <p:extLst>
      <p:ext uri="{BB962C8B-B14F-4D97-AF65-F5344CB8AC3E}">
        <p14:creationId xmlns:p14="http://schemas.microsoft.com/office/powerpoint/2010/main" val="286399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type of tools appear to function very similarly regardless of publisher.  These tools seem to pick up how a student experiences the instructional atmosphere of the classroom.   This appears largely an instructor-influenced and instructor-controlled element.  The student responses are addressing the question “Did this instructor assist me in my learning?”  </a:t>
            </a:r>
          </a:p>
          <a:p>
            <a:endParaRPr lang="en-US" dirty="0"/>
          </a:p>
          <a:p>
            <a:r>
              <a:rPr lang="en-US" dirty="0" smtClean="0"/>
              <a:t>There </a:t>
            </a:r>
            <a:r>
              <a:rPr lang="en-US" dirty="0"/>
              <a:t>are multiple instructional delivery systems and it is hoped that instructors are a value-added component of the </a:t>
            </a:r>
            <a:r>
              <a:rPr lang="en-US" dirty="0" smtClean="0"/>
              <a:t>process.</a:t>
            </a:r>
            <a:r>
              <a:rPr lang="en-US" dirty="0"/>
              <a:t> </a:t>
            </a:r>
            <a:r>
              <a:rPr lang="en-US" dirty="0" smtClean="0"/>
              <a:t> As such, </a:t>
            </a:r>
            <a:r>
              <a:rPr lang="en-US" dirty="0"/>
              <a:t>there should be some relationship to grades, but </a:t>
            </a:r>
            <a:r>
              <a:rPr lang="en-US" dirty="0" smtClean="0"/>
              <a:t>that should </a:t>
            </a:r>
            <a:r>
              <a:rPr lang="en-US" dirty="0"/>
              <a:t>have a relatively small influence. </a:t>
            </a:r>
          </a:p>
          <a:p>
            <a:endParaRPr lang="en-US" dirty="0"/>
          </a:p>
          <a:p>
            <a:r>
              <a:rPr lang="en-US" dirty="0" smtClean="0"/>
              <a:t>We </a:t>
            </a:r>
            <a:r>
              <a:rPr lang="en-US" dirty="0"/>
              <a:t>see other </a:t>
            </a:r>
            <a:r>
              <a:rPr lang="en-US" dirty="0" smtClean="0"/>
              <a:t>aspects that are expected to have some </a:t>
            </a:r>
            <a:r>
              <a:rPr lang="en-US" dirty="0"/>
              <a:t>relationship to these scores</a:t>
            </a:r>
            <a:r>
              <a:rPr lang="en-US" dirty="0" smtClean="0"/>
              <a:t>. Smaller classes should provide a greater opportunity  for the instructor to assist the student.  As such we expect there to a positive relationship to class size.  </a:t>
            </a:r>
            <a:endParaRPr lang="en-US" dirty="0"/>
          </a:p>
          <a:p>
            <a:endParaRPr lang="en-US" dirty="0"/>
          </a:p>
          <a:p>
            <a:r>
              <a:rPr lang="en-US" dirty="0"/>
              <a:t>Though not shown </a:t>
            </a:r>
            <a:r>
              <a:rPr lang="en-US" dirty="0" smtClean="0"/>
              <a:t>here, </a:t>
            </a:r>
            <a:r>
              <a:rPr lang="en-US" dirty="0"/>
              <a:t>the distributions for </a:t>
            </a:r>
            <a:r>
              <a:rPr lang="en-US" dirty="0" smtClean="0"/>
              <a:t>the instructor and course items were </a:t>
            </a:r>
            <a:r>
              <a:rPr lang="en-US" dirty="0"/>
              <a:t>examined.  </a:t>
            </a:r>
            <a:r>
              <a:rPr lang="en-US" dirty="0" smtClean="0"/>
              <a:t>These distributions  </a:t>
            </a:r>
            <a:r>
              <a:rPr lang="en-US" dirty="0"/>
              <a:t>are quite similar to what was found with the research on the old items and </a:t>
            </a:r>
            <a:r>
              <a:rPr lang="en-US" dirty="0" smtClean="0"/>
              <a:t>form.  We will examine these more closely in later slides.  </a:t>
            </a:r>
          </a:p>
          <a:p>
            <a:endParaRPr lang="en-US" dirty="0"/>
          </a:p>
          <a:p>
            <a:r>
              <a:rPr lang="en-US" dirty="0" smtClean="0"/>
              <a:t>Lastly, the distributions of both course and instructor items (both old and new) suggest </a:t>
            </a:r>
            <a:r>
              <a:rPr lang="en-US" dirty="0"/>
              <a:t>these </a:t>
            </a:r>
            <a:r>
              <a:rPr lang="en-US" dirty="0" smtClean="0"/>
              <a:t>items are </a:t>
            </a:r>
            <a:r>
              <a:rPr lang="en-US" dirty="0"/>
              <a:t>better at discriminating lower </a:t>
            </a:r>
            <a:r>
              <a:rPr lang="en-US" dirty="0" smtClean="0"/>
              <a:t>scores from </a:t>
            </a:r>
            <a:r>
              <a:rPr lang="en-US" dirty="0"/>
              <a:t>average or </a:t>
            </a:r>
            <a:r>
              <a:rPr lang="en-US" dirty="0" smtClean="0"/>
              <a:t>above, than at discriminating higher scores from </a:t>
            </a:r>
            <a:r>
              <a:rPr lang="en-US" dirty="0"/>
              <a:t>average.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0993E8-77CB-4CE8-8134-9D98A3510F3A}" type="slidenum">
              <a:rPr lang="en-US" smtClean="0"/>
              <a:t>7</a:t>
            </a:fld>
            <a:endParaRPr lang="en-US" dirty="0"/>
          </a:p>
        </p:txBody>
      </p:sp>
    </p:spTree>
    <p:extLst>
      <p:ext uri="{BB962C8B-B14F-4D97-AF65-F5344CB8AC3E}">
        <p14:creationId xmlns:p14="http://schemas.microsoft.com/office/powerpoint/2010/main" val="124361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t>
            </a:r>
            <a:r>
              <a:rPr lang="en-US" dirty="0" smtClean="0"/>
              <a:t>he </a:t>
            </a:r>
            <a:r>
              <a:rPr lang="en-US" dirty="0"/>
              <a:t>general philosophy that guides this </a:t>
            </a:r>
            <a:r>
              <a:rPr lang="en-US" dirty="0" smtClean="0"/>
              <a:t>research process is drawn from the </a:t>
            </a:r>
            <a:r>
              <a:rPr lang="en-US" dirty="0"/>
              <a:t>n</a:t>
            </a:r>
            <a:r>
              <a:rPr lang="en-US" dirty="0" smtClean="0"/>
              <a:t>omological </a:t>
            </a:r>
            <a:r>
              <a:rPr lang="en-US" dirty="0"/>
              <a:t>network  </a:t>
            </a:r>
            <a:r>
              <a:rPr lang="en-US" dirty="0">
                <a:hlinkClick r:id="rId3"/>
              </a:rPr>
              <a:t>https://www.socialresearchmethods.net/kb/nomonet.php</a:t>
            </a:r>
            <a:r>
              <a:rPr lang="en-US" dirty="0" smtClean="0"/>
              <a:t>.  This is not a new concept or approach. It </a:t>
            </a:r>
            <a:r>
              <a:rPr lang="en-US" dirty="0"/>
              <a:t>has been enacted in various ways </a:t>
            </a:r>
            <a:r>
              <a:rPr lang="en-US" dirty="0" smtClean="0"/>
              <a:t>including several variations of </a:t>
            </a:r>
            <a:r>
              <a:rPr lang="en-US" dirty="0" err="1" smtClean="0"/>
              <a:t>Multitrait</a:t>
            </a:r>
            <a:r>
              <a:rPr lang="en-US" dirty="0"/>
              <a:t>-Multimethod modeling (</a:t>
            </a:r>
            <a:r>
              <a:rPr lang="en-US" dirty="0">
                <a:hlinkClick r:id="rId4"/>
              </a:rPr>
              <a:t>https://</a:t>
            </a:r>
            <a:r>
              <a:rPr lang="en-US" dirty="0" smtClean="0">
                <a:hlinkClick r:id="rId4"/>
              </a:rPr>
              <a:t>www.socialresearchmethods.net/kb/mtmmmat.php</a:t>
            </a:r>
            <a:r>
              <a:rPr lang="en-US" dirty="0" smtClean="0"/>
              <a:t>).  This study approaches this process from one such model.  However, the guiding principles are the same.</a:t>
            </a:r>
          </a:p>
          <a:p>
            <a:endParaRPr lang="en-US" dirty="0"/>
          </a:p>
          <a:p>
            <a:r>
              <a:rPr lang="en-US" dirty="0" smtClean="0"/>
              <a:t>	1.) Do the elements have relationships with things they are expected to have relationships?</a:t>
            </a:r>
          </a:p>
          <a:p>
            <a:r>
              <a:rPr lang="en-US" dirty="0"/>
              <a:t>	</a:t>
            </a:r>
            <a:r>
              <a:rPr lang="en-US" dirty="0" smtClean="0"/>
              <a:t>2.) Do the elements not have relationships with things that they should not have</a:t>
            </a:r>
          </a:p>
          <a:p>
            <a:r>
              <a:rPr lang="en-US" dirty="0"/>
              <a:t>	 </a:t>
            </a:r>
            <a:r>
              <a:rPr lang="en-US" dirty="0" smtClean="0"/>
              <a:t>     relationships?</a:t>
            </a:r>
          </a:p>
          <a:p>
            <a:r>
              <a:rPr lang="en-US" dirty="0"/>
              <a:t>	</a:t>
            </a:r>
            <a:r>
              <a:rPr lang="en-US" dirty="0" smtClean="0"/>
              <a:t>3.) Do the pattern of relationships in terms of direction and magnitude make theoretical sense?</a:t>
            </a:r>
          </a:p>
          <a:p>
            <a:r>
              <a:rPr lang="en-US" dirty="0"/>
              <a:t>	</a:t>
            </a:r>
            <a:r>
              <a:rPr lang="en-US" dirty="0" smtClean="0"/>
              <a:t>4.) Are there unexpected relationships (size and direction) with other things that raise questions</a:t>
            </a:r>
          </a:p>
          <a:p>
            <a:r>
              <a:rPr lang="en-US" dirty="0"/>
              <a:t>	</a:t>
            </a:r>
            <a:r>
              <a:rPr lang="en-US" dirty="0" smtClean="0"/>
              <a:t>      about the utility of the tool for its’ intended use?</a:t>
            </a:r>
          </a:p>
          <a:p>
            <a:endParaRPr lang="en-US" dirty="0"/>
          </a:p>
          <a:p>
            <a:r>
              <a:rPr lang="en-US" dirty="0" smtClean="0"/>
              <a:t>As medications rarely have a single action on the body, assessments rarely tap a single construct.  For example, aspirin thins the blood </a:t>
            </a:r>
            <a:r>
              <a:rPr lang="en-US" b="1" dirty="0" smtClean="0"/>
              <a:t>and</a:t>
            </a:r>
            <a:r>
              <a:rPr lang="en-US" dirty="0" smtClean="0"/>
              <a:t> reduces the sensation of pain. The question is, does the medication’s prescribed use have sufficient merit as to make it a viable application?  So too with assessment, the question is, does the tool sufficiently measure what is intended without too much interference and/or noise? The various </a:t>
            </a:r>
            <a:r>
              <a:rPr lang="en-US" dirty="0" err="1" smtClean="0"/>
              <a:t>Multitrait</a:t>
            </a:r>
            <a:r>
              <a:rPr lang="en-US" dirty="0" smtClean="0"/>
              <a:t>-Multimethod models provide general guidelines for use of such an examination.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8</a:t>
            </a:fld>
            <a:endParaRPr lang="en-US" dirty="0"/>
          </a:p>
        </p:txBody>
      </p:sp>
    </p:spTree>
    <p:extLst>
      <p:ext uri="{BB962C8B-B14F-4D97-AF65-F5344CB8AC3E}">
        <p14:creationId xmlns:p14="http://schemas.microsoft.com/office/powerpoint/2010/main" val="222855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statistical significance has been widely misunderstood by many.  It is based on a combination of sample size and the specific statistical technique’s power in finding differences that are likely to be greater than chance.   However, this has been widely misused over the years and has led the majority of research journals in the social sciences to stress the importance of effect size, or practical significance. While it is certainly important to examine statistical significance, it is not sufficient when considering the utility of the results.  Effect size is an attempt to consider the practical implications of the research results.  While it can be misused as well, it allows for a more balanced consideration of the meaning of the results.  One can say that while statistical significance is necessary, it is not a sufficient condition for examining the practicality of any results. </a:t>
            </a:r>
            <a:endParaRPr lang="en-US" dirty="0"/>
          </a:p>
        </p:txBody>
      </p:sp>
      <p:sp>
        <p:nvSpPr>
          <p:cNvPr id="4" name="Slide Number Placeholder 3"/>
          <p:cNvSpPr>
            <a:spLocks noGrp="1"/>
          </p:cNvSpPr>
          <p:nvPr>
            <p:ph type="sldNum" sz="quarter" idx="10"/>
          </p:nvPr>
        </p:nvSpPr>
        <p:spPr/>
        <p:txBody>
          <a:bodyPr/>
          <a:lstStyle/>
          <a:p>
            <a:fld id="{8B0993E8-77CB-4CE8-8134-9D98A3510F3A}" type="slidenum">
              <a:rPr lang="en-US" smtClean="0"/>
              <a:t>9</a:t>
            </a:fld>
            <a:endParaRPr lang="en-US" dirty="0"/>
          </a:p>
        </p:txBody>
      </p:sp>
    </p:spTree>
    <p:extLst>
      <p:ext uri="{BB962C8B-B14F-4D97-AF65-F5344CB8AC3E}">
        <p14:creationId xmlns:p14="http://schemas.microsoft.com/office/powerpoint/2010/main" val="400880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74832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349092" y="1330668"/>
            <a:ext cx="4402931" cy="22883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2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573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337760" y="292626"/>
            <a:ext cx="3324225" cy="279834"/>
          </a:xfrm>
        </p:spPr>
        <p:txBody>
          <a:bodyPr lIns="0"/>
          <a:lstStyle>
            <a:lvl1pPr>
              <a:defRPr baseline="0">
                <a:solidFill>
                  <a:schemeClr val="bg1">
                    <a:lumMod val="65000"/>
                  </a:schemeClr>
                </a:solidFill>
              </a:defRPr>
            </a:lvl1pPr>
          </a:lstStyle>
          <a:p>
            <a:pPr lvl="0"/>
            <a:r>
              <a:rPr lang="en-US" dirty="0" smtClean="0"/>
              <a:t>CLICK TO ADD SUBTITLE</a:t>
            </a:r>
            <a:endParaRPr lang="en-US" dirty="0"/>
          </a:p>
        </p:txBody>
      </p:sp>
      <p:sp>
        <p:nvSpPr>
          <p:cNvPr id="12" name="Text Placeholder 22"/>
          <p:cNvSpPr>
            <a:spLocks noGrp="1"/>
          </p:cNvSpPr>
          <p:nvPr>
            <p:ph type="body" sz="quarter" idx="11"/>
          </p:nvPr>
        </p:nvSpPr>
        <p:spPr>
          <a:xfrm>
            <a:off x="349092" y="1330668"/>
            <a:ext cx="4402931" cy="22883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175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y15005_07_1440.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7878" r="371" b="10189"/>
          <a:stretch/>
        </p:blipFill>
        <p:spPr>
          <a:xfrm>
            <a:off x="1" y="1"/>
            <a:ext cx="9144000" cy="4393154"/>
          </a:xfrm>
          <a:prstGeom prst="rect">
            <a:avLst/>
          </a:prstGeom>
        </p:spPr>
      </p:pic>
      <p:pic>
        <p:nvPicPr>
          <p:cNvPr id="10" name="Picture 9"/>
          <p:cNvPicPr>
            <a:picLocks noChangeAspect="1"/>
          </p:cNvPicPr>
          <p:nvPr userDrawn="1"/>
        </p:nvPicPr>
        <p:blipFill>
          <a:blip r:embed="rId4"/>
          <a:stretch>
            <a:fillRect/>
          </a:stretch>
        </p:blipFill>
        <p:spPr>
          <a:xfrm>
            <a:off x="297220" y="3824672"/>
            <a:ext cx="579961" cy="1112897"/>
          </a:xfrm>
          <a:prstGeom prst="rect">
            <a:avLst/>
          </a:prstGeom>
        </p:spPr>
      </p:pic>
      <p:pic>
        <p:nvPicPr>
          <p:cNvPr id="7" name="Picture 6" descr="logo_4c_gold.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92472" y="3533458"/>
            <a:ext cx="4651958" cy="3594695"/>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350682" y="1332412"/>
            <a:ext cx="4635149" cy="2278427"/>
          </a:xfrm>
          <a:prstGeom prst="rect">
            <a:avLst/>
          </a:prstGeom>
        </p:spPr>
        <p:txBody>
          <a:bodyPr vert="horz" lIns="0" tIns="0" rIns="0" bIns="0" rtlCol="0" anchor="t" anchorCtr="0">
            <a:noAutofit/>
          </a:bodyPr>
          <a:lstStyle/>
          <a:p>
            <a:pPr lvl="0"/>
            <a:r>
              <a:rPr lang="en-US" dirty="0" smtClean="0"/>
              <a:t>Click to edit Master text styles </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9" name="Rectangle 8"/>
          <p:cNvSpPr/>
          <p:nvPr userDrawn="1"/>
        </p:nvSpPr>
        <p:spPr>
          <a:xfrm>
            <a:off x="0" y="4389438"/>
            <a:ext cx="9144000" cy="75406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p>
        </p:txBody>
      </p:sp>
      <p:pic>
        <p:nvPicPr>
          <p:cNvPr id="2" name="Picture 1" descr="logo_W.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96000" y="4666571"/>
            <a:ext cx="2018496" cy="270702"/>
          </a:xfrm>
          <a:prstGeom prst="rect">
            <a:avLst/>
          </a:prstGeom>
        </p:spPr>
      </p:pic>
      <p:pic>
        <p:nvPicPr>
          <p:cNvPr id="11" name="Picture 10"/>
          <p:cNvPicPr>
            <a:picLocks noChangeAspect="1"/>
          </p:cNvPicPr>
          <p:nvPr userDrawn="1"/>
        </p:nvPicPr>
        <p:blipFill>
          <a:blip r:embed="rId5"/>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492709"/>
            <a:ext cx="8229600" cy="571589"/>
          </a:xfrm>
          <a:prstGeom prst="rect">
            <a:avLst/>
          </a:prstGeom>
        </p:spPr>
        <p:txBody>
          <a:bodyPr vert="horz" lIns="0" tIns="0" rIns="0" bIns="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hr-guide.com/data/G362.ht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hr-guide.com/data/G362.ht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idaho.edu/provost/iea/accreditation-evaluation/student-evalu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researchmethods.net/kb/mtmmmat.ph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344417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521" y="1271998"/>
            <a:ext cx="5180078" cy="1324663"/>
          </a:xfrm>
        </p:spPr>
        <p:txBody>
          <a:bodyPr/>
          <a:lstStyle/>
          <a:p>
            <a:r>
              <a:rPr lang="en-US" dirty="0" smtClean="0">
                <a:solidFill>
                  <a:schemeClr val="tx1">
                    <a:lumMod val="75000"/>
                    <a:lumOff val="25000"/>
                  </a:schemeClr>
                </a:solidFill>
              </a:rPr>
              <a:t>Examination of the Proposed teaching form and items </a:t>
            </a:r>
            <a:endParaRPr lang="en-US" dirty="0">
              <a:solidFill>
                <a:schemeClr val="tx1">
                  <a:lumMod val="75000"/>
                  <a:lumOff val="25000"/>
                </a:schemeClr>
              </a:solidFill>
            </a:endParaRPr>
          </a:p>
        </p:txBody>
      </p:sp>
      <p:sp>
        <p:nvSpPr>
          <p:cNvPr id="2" name="TextBox 1"/>
          <p:cNvSpPr txBox="1"/>
          <p:nvPr/>
        </p:nvSpPr>
        <p:spPr>
          <a:xfrm>
            <a:off x="704144" y="2672861"/>
            <a:ext cx="3785794" cy="523220"/>
          </a:xfrm>
          <a:prstGeom prst="rect">
            <a:avLst/>
          </a:prstGeom>
          <a:noFill/>
        </p:spPr>
        <p:txBody>
          <a:bodyPr wrap="square" rtlCol="0">
            <a:spAutoFit/>
          </a:bodyPr>
          <a:lstStyle/>
          <a:p>
            <a:r>
              <a:rPr lang="en-US" dirty="0" smtClean="0"/>
              <a:t>Institutional Effectiveness and Accreditation</a:t>
            </a:r>
          </a:p>
          <a:p>
            <a:r>
              <a:rPr lang="en-US" dirty="0" smtClean="0"/>
              <a:t>July 06, 2017  </a:t>
            </a:r>
            <a:endParaRPr lang="en-US" dirty="0"/>
          </a:p>
        </p:txBody>
      </p:sp>
    </p:spTree>
    <p:extLst>
      <p:ext uri="{BB962C8B-B14F-4D97-AF65-F5344CB8AC3E}">
        <p14:creationId xmlns:p14="http://schemas.microsoft.com/office/powerpoint/2010/main" val="355899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698" y="1459863"/>
            <a:ext cx="8229600" cy="1142758"/>
          </a:xfrm>
        </p:spPr>
        <p:txBody>
          <a:bodyPr/>
          <a:lstStyle/>
          <a:p>
            <a:pPr algn="ctr"/>
            <a:r>
              <a:rPr lang="en-US" dirty="0" smtClean="0"/>
              <a:t>Alternate Form Reliability:</a:t>
            </a:r>
            <a:br>
              <a:rPr lang="en-US" dirty="0" smtClean="0"/>
            </a:br>
            <a:r>
              <a:rPr lang="en-US" dirty="0" smtClean="0"/>
              <a:t>Course Level</a:t>
            </a:r>
            <a:endParaRPr lang="en-US" dirty="0"/>
          </a:p>
        </p:txBody>
      </p:sp>
      <p:sp>
        <p:nvSpPr>
          <p:cNvPr id="7" name="Text Placeholder 6"/>
          <p:cNvSpPr>
            <a:spLocks noGrp="1"/>
          </p:cNvSpPr>
          <p:nvPr>
            <p:ph type="body" sz="quarter" idx="11"/>
          </p:nvPr>
        </p:nvSpPr>
        <p:spPr>
          <a:xfrm>
            <a:off x="2420032" y="2865804"/>
            <a:ext cx="4402931" cy="392625"/>
          </a:xfrm>
        </p:spPr>
        <p:txBody>
          <a:bodyPr/>
          <a:lstStyle/>
          <a:p>
            <a:pPr algn="ctr"/>
            <a:r>
              <a:rPr lang="en-US" dirty="0" smtClean="0"/>
              <a:t>Instructor and Course Items</a:t>
            </a:r>
            <a:endParaRPr lang="en-US" dirty="0"/>
          </a:p>
        </p:txBody>
      </p:sp>
    </p:spTree>
    <p:extLst>
      <p:ext uri="{BB962C8B-B14F-4D97-AF65-F5344CB8AC3E}">
        <p14:creationId xmlns:p14="http://schemas.microsoft.com/office/powerpoint/2010/main" val="4208583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1" y="88263"/>
            <a:ext cx="8229600" cy="571589"/>
          </a:xfrm>
        </p:spPr>
        <p:txBody>
          <a:bodyPr/>
          <a:lstStyle/>
          <a:p>
            <a:pPr algn="ctr"/>
            <a:r>
              <a:rPr lang="en-US" sz="2000" dirty="0" smtClean="0"/>
              <a:t>Alternate Form Reliability(Responses of 5 or more)</a:t>
            </a:r>
            <a:br>
              <a:rPr lang="en-US" sz="2000" dirty="0" smtClean="0"/>
            </a:br>
            <a:r>
              <a:rPr lang="en-US" sz="2000" dirty="0" smtClean="0"/>
              <a:t> </a:t>
            </a:r>
            <a:r>
              <a:rPr lang="en-US" sz="1800" i="1" dirty="0" smtClean="0"/>
              <a:t>(n=2353)</a:t>
            </a:r>
            <a:endParaRPr lang="en-US" sz="1800" i="1" dirty="0"/>
          </a:p>
        </p:txBody>
      </p:sp>
      <p:graphicFrame>
        <p:nvGraphicFramePr>
          <p:cNvPr id="5" name="Table 4"/>
          <p:cNvGraphicFramePr>
            <a:graphicFrameLocks noGrp="1"/>
          </p:cNvGraphicFramePr>
          <p:nvPr>
            <p:extLst>
              <p:ext uri="{D42A27DB-BD31-4B8C-83A1-F6EECF244321}">
                <p14:modId xmlns:p14="http://schemas.microsoft.com/office/powerpoint/2010/main" val="3670238349"/>
              </p:ext>
            </p:extLst>
          </p:nvPr>
        </p:nvGraphicFramePr>
        <p:xfrm>
          <a:off x="1310848" y="721894"/>
          <a:ext cx="6787661" cy="3473359"/>
        </p:xfrm>
        <a:graphic>
          <a:graphicData uri="http://schemas.openxmlformats.org/drawingml/2006/table">
            <a:tbl>
              <a:tblPr>
                <a:effectLst>
                  <a:outerShdw blurRad="50800" dist="38100" dir="2700000" algn="tl" rotWithShape="0">
                    <a:prstClr val="black">
                      <a:alpha val="40000"/>
                    </a:prstClr>
                  </a:outerShdw>
                </a:effectLst>
              </a:tblPr>
              <a:tblGrid>
                <a:gridCol w="4936447">
                  <a:extLst>
                    <a:ext uri="{9D8B030D-6E8A-4147-A177-3AD203B41FA5}">
                      <a16:colId xmlns="" xmlns:a16="http://schemas.microsoft.com/office/drawing/2014/main" val="20000"/>
                    </a:ext>
                  </a:extLst>
                </a:gridCol>
                <a:gridCol w="488406">
                  <a:extLst>
                    <a:ext uri="{9D8B030D-6E8A-4147-A177-3AD203B41FA5}">
                      <a16:colId xmlns="" xmlns:a16="http://schemas.microsoft.com/office/drawing/2014/main" val="20001"/>
                    </a:ext>
                  </a:extLst>
                </a:gridCol>
                <a:gridCol w="483577">
                  <a:extLst>
                    <a:ext uri="{9D8B030D-6E8A-4147-A177-3AD203B41FA5}">
                      <a16:colId xmlns="" xmlns:a16="http://schemas.microsoft.com/office/drawing/2014/main" val="20002"/>
                    </a:ext>
                  </a:extLst>
                </a:gridCol>
                <a:gridCol w="465992">
                  <a:extLst>
                    <a:ext uri="{9D8B030D-6E8A-4147-A177-3AD203B41FA5}">
                      <a16:colId xmlns="" xmlns:a16="http://schemas.microsoft.com/office/drawing/2014/main" val="20003"/>
                    </a:ext>
                  </a:extLst>
                </a:gridCol>
                <a:gridCol w="413239">
                  <a:extLst>
                    <a:ext uri="{9D8B030D-6E8A-4147-A177-3AD203B41FA5}">
                      <a16:colId xmlns="" xmlns:a16="http://schemas.microsoft.com/office/drawing/2014/main" val="20004"/>
                    </a:ext>
                  </a:extLst>
                </a:gridCol>
              </a:tblGrid>
              <a:tr h="1686290">
                <a:tc>
                  <a:txBody>
                    <a:bodyPr/>
                    <a:lstStyle/>
                    <a:p>
                      <a:pPr algn="ctr" fontAlgn="b"/>
                      <a:r>
                        <a:rPr lang="en-US" sz="1800" b="1" i="0" u="sng" strike="noStrike" dirty="0">
                          <a:solidFill>
                            <a:srgbClr val="000000"/>
                          </a:solidFill>
                          <a:effectLst/>
                          <a:latin typeface="Calibri" panose="020F0502020204030204" pitchFamily="34" charset="0"/>
                        </a:rPr>
                        <a:t>Alternate Form </a:t>
                      </a:r>
                      <a:r>
                        <a:rPr lang="en-US" sz="1800" b="1" i="0" u="sng" strike="noStrike" dirty="0" smtClean="0">
                          <a:solidFill>
                            <a:srgbClr val="000000"/>
                          </a:solidFill>
                          <a:effectLst/>
                          <a:latin typeface="Calibri" panose="020F0502020204030204" pitchFamily="34" charset="0"/>
                        </a:rPr>
                        <a:t>Reliability</a:t>
                      </a:r>
                    </a:p>
                    <a:p>
                      <a:pPr algn="ctr" fontAlgn="b">
                        <a:lnSpc>
                          <a:spcPct val="150000"/>
                        </a:lnSpc>
                      </a:pPr>
                      <a:r>
                        <a:rPr lang="en-US" sz="1200" b="0" i="0" u="none" strike="noStrike" dirty="0" smtClean="0">
                          <a:solidFill>
                            <a:srgbClr val="000000"/>
                          </a:solidFill>
                          <a:effectLst/>
                          <a:latin typeface="Calibri" panose="020F0502020204030204" pitchFamily="34" charset="0"/>
                        </a:rPr>
                        <a:t>The generally</a:t>
                      </a:r>
                      <a:r>
                        <a:rPr lang="en-US" sz="1200" b="0" i="0" u="none" strike="noStrike" baseline="0" dirty="0" smtClean="0">
                          <a:solidFill>
                            <a:srgbClr val="000000"/>
                          </a:solidFill>
                          <a:effectLst/>
                          <a:latin typeface="Calibri" panose="020F0502020204030204" pitchFamily="34" charset="0"/>
                        </a:rPr>
                        <a:t> accepted guideline: </a:t>
                      </a:r>
                    </a:p>
                    <a:p>
                      <a:pPr algn="ctr" fontAlgn="b"/>
                      <a:r>
                        <a:rPr lang="en-US" sz="1200" b="0" i="0" u="none" strike="noStrike" baseline="0" dirty="0" smtClean="0">
                          <a:solidFill>
                            <a:srgbClr val="000000"/>
                          </a:solidFill>
                          <a:effectLst/>
                          <a:latin typeface="Calibri" panose="020F0502020204030204" pitchFamily="34" charset="0"/>
                        </a:rPr>
                        <a:t>.90 &gt; excellent</a:t>
                      </a:r>
                    </a:p>
                    <a:p>
                      <a:pPr algn="ctr" fontAlgn="b"/>
                      <a:r>
                        <a:rPr lang="en-US" sz="1200" b="0" i="0" u="none" strike="noStrike" baseline="0" dirty="0" smtClean="0">
                          <a:solidFill>
                            <a:srgbClr val="000000"/>
                          </a:solidFill>
                          <a:effectLst/>
                          <a:latin typeface="Calibri" panose="020F0502020204030204" pitchFamily="34" charset="0"/>
                        </a:rPr>
                        <a:t>.80 -.89 good</a:t>
                      </a:r>
                    </a:p>
                    <a:p>
                      <a:pPr algn="ctr" fontAlgn="b"/>
                      <a:r>
                        <a:rPr lang="en-US" sz="1200" b="0" i="0" u="none" strike="noStrike" baseline="0" dirty="0" smtClean="0">
                          <a:solidFill>
                            <a:srgbClr val="000000"/>
                          </a:solidFill>
                          <a:effectLst/>
                          <a:latin typeface="Calibri" panose="020F0502020204030204" pitchFamily="34" charset="0"/>
                        </a:rPr>
                        <a:t>.70 -.79 adequate </a:t>
                      </a:r>
                    </a:p>
                    <a:p>
                      <a:pPr algn="ctr" fontAlgn="b"/>
                      <a:r>
                        <a:rPr lang="en-US" sz="1200" b="0" i="0" u="none" strike="noStrike" baseline="0" dirty="0" smtClean="0">
                          <a:solidFill>
                            <a:srgbClr val="000000"/>
                          </a:solidFill>
                          <a:effectLst/>
                          <a:latin typeface="Calibri" panose="020F0502020204030204" pitchFamily="34" charset="0"/>
                        </a:rPr>
                        <a:t>Below .70 limited applicability</a:t>
                      </a:r>
                    </a:p>
                    <a:p>
                      <a:pPr algn="ctr" fontAlgn="b">
                        <a:lnSpc>
                          <a:spcPct val="150000"/>
                        </a:lnSpc>
                      </a:pPr>
                      <a:r>
                        <a:rPr lang="en-US" sz="1050" b="0" i="1" u="none" strike="noStrike" baseline="0" dirty="0" smtClean="0">
                          <a:solidFill>
                            <a:srgbClr val="000000"/>
                          </a:solidFill>
                          <a:effectLst/>
                          <a:latin typeface="Calibri" panose="020F0502020204030204" pitchFamily="34" charset="0"/>
                        </a:rPr>
                        <a:t>(</a:t>
                      </a:r>
                      <a:r>
                        <a:rPr lang="en-US" sz="1050" b="0" i="1" u="none" strike="noStrike" baseline="0" dirty="0" smtClean="0">
                          <a:solidFill>
                            <a:srgbClr val="000000"/>
                          </a:solidFill>
                          <a:effectLst/>
                          <a:latin typeface="Calibri" panose="020F0502020204030204" pitchFamily="34" charset="0"/>
                          <a:hlinkClick r:id="rId3"/>
                        </a:rPr>
                        <a:t>http://www.hr-guide.com/data/G362.htm</a:t>
                      </a:r>
                      <a:r>
                        <a:rPr lang="en-US" sz="1050" b="0" i="1" u="none" strike="noStrike" baseline="0" dirty="0" smtClean="0">
                          <a:solidFill>
                            <a:srgbClr val="000000"/>
                          </a:solidFill>
                          <a:effectLst/>
                          <a:latin typeface="Calibri" panose="020F0502020204030204" pitchFamily="34" charset="0"/>
                        </a:rPr>
                        <a:t>)</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16. (Old) Course</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17. (Old) Instructor</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4. (New) Course</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5. (New) Instructor</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28883">
                <a:tc>
                  <a:txBody>
                    <a:bodyPr/>
                    <a:lstStyle/>
                    <a:p>
                      <a:pPr indent="-274320" algn="l" fontAlgn="b"/>
                      <a:r>
                        <a:rPr lang="en-US" sz="1400" b="0" i="0" u="none" strike="noStrike" dirty="0">
                          <a:solidFill>
                            <a:srgbClr val="000000"/>
                          </a:solidFill>
                          <a:effectLst/>
                          <a:latin typeface="Calibri" panose="020F0502020204030204" pitchFamily="34" charset="0"/>
                        </a:rPr>
                        <a:t>16. (Old) Overall, how would you rate the quality of this course? </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6062">
                <a:tc>
                  <a:txBody>
                    <a:bodyPr/>
                    <a:lstStyle/>
                    <a:p>
                      <a:pPr indent="-274320" algn="l" fontAlgn="b"/>
                      <a:r>
                        <a:rPr lang="en-US" sz="1400" b="0" i="0" u="none" strike="noStrike" dirty="0">
                          <a:solidFill>
                            <a:srgbClr val="000000"/>
                          </a:solidFill>
                          <a:effectLst/>
                          <a:latin typeface="Calibri" panose="020F0502020204030204" pitchFamily="34" charset="0"/>
                        </a:rPr>
                        <a:t>17. (Old) Overall, how would you rate the instructor’s </a:t>
                      </a:r>
                      <a:r>
                        <a:rPr lang="en-US" sz="1400" b="0" i="0" u="none" strike="noStrike" dirty="0" smtClean="0">
                          <a:solidFill>
                            <a:srgbClr val="000000"/>
                          </a:solidFill>
                          <a:effectLst/>
                          <a:latin typeface="Calibri" panose="020F0502020204030204" pitchFamily="34" charset="0"/>
                        </a:rPr>
                        <a:t>performance</a:t>
                      </a:r>
                    </a:p>
                    <a:p>
                      <a:pPr indent="-274320" algn="l"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in teaching this course?</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0.92</a:t>
                      </a:r>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86062">
                <a:tc>
                  <a:txBody>
                    <a:bodyPr/>
                    <a:lstStyle/>
                    <a:p>
                      <a:pPr indent="-274320" algn="l" fontAlgn="b"/>
                      <a:r>
                        <a:rPr lang="en-US" sz="1400" b="0" i="0" u="none" strike="noStrike" dirty="0">
                          <a:solidFill>
                            <a:srgbClr val="000000"/>
                          </a:solidFill>
                          <a:effectLst/>
                          <a:latin typeface="Calibri" panose="020F0502020204030204" pitchFamily="34" charset="0"/>
                        </a:rPr>
                        <a:t>4. (New) Overall, the content and organization of this course </a:t>
                      </a:r>
                      <a:endParaRPr lang="en-US" sz="1400" b="0" i="0" u="none" strike="noStrike" dirty="0" smtClean="0">
                        <a:solidFill>
                          <a:srgbClr val="000000"/>
                        </a:solidFill>
                        <a:effectLst/>
                        <a:latin typeface="Calibri" panose="020F0502020204030204" pitchFamily="34" charset="0"/>
                      </a:endParaRPr>
                    </a:p>
                    <a:p>
                      <a:pPr indent="-274320" algn="l" fontAlgn="b"/>
                      <a:r>
                        <a:rPr lang="en-US" sz="1400" b="0" i="0" u="none" strike="noStrike" dirty="0" smtClean="0">
                          <a:solidFill>
                            <a:srgbClr val="000000"/>
                          </a:solidFill>
                          <a:effectLst/>
                          <a:latin typeface="Calibri" panose="020F0502020204030204" pitchFamily="34" charset="0"/>
                        </a:rPr>
                        <a:t>     contributed </a:t>
                      </a:r>
                      <a:r>
                        <a:rPr lang="en-US" sz="1400" b="0" i="0" u="none" strike="noStrike" dirty="0">
                          <a:solidFill>
                            <a:srgbClr val="000000"/>
                          </a:solidFill>
                          <a:effectLst/>
                          <a:latin typeface="Calibri" panose="020F0502020204030204" pitchFamily="34" charset="0"/>
                        </a:rPr>
                        <a:t>to your understanding of this subject</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sng" strike="noStrike" dirty="0" smtClean="0">
                          <a:solidFill>
                            <a:srgbClr val="000000"/>
                          </a:solidFill>
                          <a:effectLst/>
                          <a:latin typeface="Calibri" panose="020F0502020204030204" pitchFamily="34" charset="0"/>
                        </a:rPr>
                        <a:t>0.91</a:t>
                      </a:r>
                      <a:endParaRPr lang="en-US" sz="1400" b="1" i="0" u="sng"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panose="020F0502020204030204" pitchFamily="34" charset="0"/>
                        </a:rPr>
                        <a:t>0.88</a:t>
                      </a:r>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86062">
                <a:tc>
                  <a:txBody>
                    <a:bodyPr/>
                    <a:lstStyle/>
                    <a:p>
                      <a:pPr indent="-274320" algn="l" fontAlgn="b"/>
                      <a:r>
                        <a:rPr lang="en-US" sz="1400" b="0" i="0" u="none" strike="noStrike" dirty="0">
                          <a:solidFill>
                            <a:srgbClr val="000000"/>
                          </a:solidFill>
                          <a:effectLst/>
                          <a:latin typeface="Calibri" panose="020F0502020204030204" pitchFamily="34" charset="0"/>
                        </a:rPr>
                        <a:t>5. (New) Overall, the instructor’s delivery and efforts contributed </a:t>
                      </a:r>
                      <a:endParaRPr lang="en-US" sz="1400" b="0" i="0" u="none" strike="noStrike" dirty="0" smtClean="0">
                        <a:solidFill>
                          <a:srgbClr val="000000"/>
                        </a:solidFill>
                        <a:effectLst/>
                        <a:latin typeface="Calibri" panose="020F0502020204030204" pitchFamily="34" charset="0"/>
                      </a:endParaRPr>
                    </a:p>
                    <a:p>
                      <a:pPr indent="-274320" algn="l" fontAlgn="b"/>
                      <a:r>
                        <a:rPr lang="en-US" sz="1400" b="0" i="0" u="none" strike="noStrike" dirty="0" smtClean="0">
                          <a:solidFill>
                            <a:srgbClr val="000000"/>
                          </a:solidFill>
                          <a:effectLst/>
                          <a:latin typeface="Calibri" panose="020F0502020204030204" pitchFamily="34" charset="0"/>
                        </a:rPr>
                        <a:t>     to </a:t>
                      </a:r>
                      <a:r>
                        <a:rPr lang="en-US" sz="1400" b="0" i="0" u="none" strike="noStrike" dirty="0">
                          <a:solidFill>
                            <a:srgbClr val="000000"/>
                          </a:solidFill>
                          <a:effectLst/>
                          <a:latin typeface="Calibri" panose="020F0502020204030204" pitchFamily="34" charset="0"/>
                        </a:rPr>
                        <a:t>your understanding of the course material.</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0.90</a:t>
                      </a:r>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sng" strike="noStrike" dirty="0" smtClean="0">
                          <a:solidFill>
                            <a:srgbClr val="000000"/>
                          </a:solidFill>
                          <a:effectLst/>
                          <a:latin typeface="Calibri" panose="020F0502020204030204" pitchFamily="34" charset="0"/>
                        </a:rPr>
                        <a:t>0.93</a:t>
                      </a:r>
                      <a:endParaRPr lang="en-US" sz="1400" b="1" i="0" u="sng"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smtClean="0">
                          <a:solidFill>
                            <a:srgbClr val="000000"/>
                          </a:solidFill>
                          <a:effectLst/>
                          <a:latin typeface="Calibri" panose="020F0502020204030204" pitchFamily="34" charset="0"/>
                        </a:rPr>
                        <a:t>0.93</a:t>
                      </a:r>
                      <a:endParaRPr lang="en-US" sz="1400" b="0" i="0" u="none" strike="noStrike" dirty="0">
                        <a:solidFill>
                          <a:srgbClr val="000000"/>
                        </a:solidFill>
                        <a:effectLst/>
                        <a:latin typeface="Calibri" panose="020F0502020204030204" pitchFamily="34" charset="0"/>
                      </a:endParaRP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1310848" y="4419722"/>
            <a:ext cx="5313022" cy="523220"/>
          </a:xfrm>
          <a:prstGeom prst="rect">
            <a:avLst/>
          </a:prstGeom>
          <a:ln/>
          <a:effectLst>
            <a:outerShdw blurRad="50800" dist="38100" dir="2700000" algn="tl" rotWithShape="0">
              <a:prstClr val="black">
                <a:alpha val="40000"/>
              </a:prstClr>
            </a:outerShdw>
            <a:softEdge rad="3175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Reliability coefficients are direct shared variance measures. Example: 0.92= 92% shared variance.</a:t>
            </a:r>
          </a:p>
        </p:txBody>
      </p:sp>
    </p:spTree>
    <p:extLst>
      <p:ext uri="{BB962C8B-B14F-4D97-AF65-F5344CB8AC3E}">
        <p14:creationId xmlns:p14="http://schemas.microsoft.com/office/powerpoint/2010/main" val="2286066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82" y="228940"/>
            <a:ext cx="8229600" cy="571589"/>
          </a:xfrm>
        </p:spPr>
        <p:txBody>
          <a:bodyPr/>
          <a:lstStyle/>
          <a:p>
            <a:r>
              <a:rPr lang="en-US" sz="2800" dirty="0" smtClean="0"/>
              <a:t>Alternate Form Reliability (all courses)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967622155"/>
              </p:ext>
            </p:extLst>
          </p:nvPr>
        </p:nvGraphicFramePr>
        <p:xfrm>
          <a:off x="1310848" y="721894"/>
          <a:ext cx="6787661" cy="3473359"/>
        </p:xfrm>
        <a:graphic>
          <a:graphicData uri="http://schemas.openxmlformats.org/drawingml/2006/table">
            <a:tbl>
              <a:tblPr>
                <a:effectLst>
                  <a:outerShdw blurRad="50800" dist="38100" dir="2700000" algn="tl" rotWithShape="0">
                    <a:prstClr val="black">
                      <a:alpha val="40000"/>
                    </a:prstClr>
                  </a:outerShdw>
                </a:effectLst>
              </a:tblPr>
              <a:tblGrid>
                <a:gridCol w="4936447">
                  <a:extLst>
                    <a:ext uri="{9D8B030D-6E8A-4147-A177-3AD203B41FA5}">
                      <a16:colId xmlns="" xmlns:a16="http://schemas.microsoft.com/office/drawing/2014/main" val="20000"/>
                    </a:ext>
                  </a:extLst>
                </a:gridCol>
                <a:gridCol w="488406">
                  <a:extLst>
                    <a:ext uri="{9D8B030D-6E8A-4147-A177-3AD203B41FA5}">
                      <a16:colId xmlns="" xmlns:a16="http://schemas.microsoft.com/office/drawing/2014/main" val="20001"/>
                    </a:ext>
                  </a:extLst>
                </a:gridCol>
                <a:gridCol w="483577">
                  <a:extLst>
                    <a:ext uri="{9D8B030D-6E8A-4147-A177-3AD203B41FA5}">
                      <a16:colId xmlns="" xmlns:a16="http://schemas.microsoft.com/office/drawing/2014/main" val="20002"/>
                    </a:ext>
                  </a:extLst>
                </a:gridCol>
                <a:gridCol w="465992">
                  <a:extLst>
                    <a:ext uri="{9D8B030D-6E8A-4147-A177-3AD203B41FA5}">
                      <a16:colId xmlns="" xmlns:a16="http://schemas.microsoft.com/office/drawing/2014/main" val="20003"/>
                    </a:ext>
                  </a:extLst>
                </a:gridCol>
                <a:gridCol w="413239">
                  <a:extLst>
                    <a:ext uri="{9D8B030D-6E8A-4147-A177-3AD203B41FA5}">
                      <a16:colId xmlns="" xmlns:a16="http://schemas.microsoft.com/office/drawing/2014/main" val="20004"/>
                    </a:ext>
                  </a:extLst>
                </a:gridCol>
              </a:tblGrid>
              <a:tr h="1686290">
                <a:tc>
                  <a:txBody>
                    <a:bodyPr/>
                    <a:lstStyle/>
                    <a:p>
                      <a:pPr algn="ctr" fontAlgn="b"/>
                      <a:r>
                        <a:rPr lang="en-US" sz="1800" b="1" i="0" u="sng" strike="noStrike" dirty="0">
                          <a:solidFill>
                            <a:srgbClr val="000000"/>
                          </a:solidFill>
                          <a:effectLst/>
                          <a:latin typeface="Calibri" panose="020F0502020204030204" pitchFamily="34" charset="0"/>
                        </a:rPr>
                        <a:t>Alternate Form </a:t>
                      </a:r>
                      <a:r>
                        <a:rPr lang="en-US" sz="1800" b="1" i="0" u="sng" strike="noStrike" dirty="0" smtClean="0">
                          <a:solidFill>
                            <a:srgbClr val="000000"/>
                          </a:solidFill>
                          <a:effectLst/>
                          <a:latin typeface="Calibri" panose="020F0502020204030204" pitchFamily="34" charset="0"/>
                        </a:rPr>
                        <a:t>Reliability</a:t>
                      </a:r>
                    </a:p>
                    <a:p>
                      <a:pPr algn="ctr" fontAlgn="b">
                        <a:lnSpc>
                          <a:spcPct val="150000"/>
                        </a:lnSpc>
                      </a:pPr>
                      <a:r>
                        <a:rPr lang="en-US" sz="1200" b="0" i="0" u="none" strike="noStrike" dirty="0" smtClean="0">
                          <a:solidFill>
                            <a:srgbClr val="000000"/>
                          </a:solidFill>
                          <a:effectLst/>
                          <a:latin typeface="Calibri" panose="020F0502020204030204" pitchFamily="34" charset="0"/>
                        </a:rPr>
                        <a:t>The generally</a:t>
                      </a:r>
                      <a:r>
                        <a:rPr lang="en-US" sz="1200" b="0" i="0" u="none" strike="noStrike" baseline="0" dirty="0" smtClean="0">
                          <a:solidFill>
                            <a:srgbClr val="000000"/>
                          </a:solidFill>
                          <a:effectLst/>
                          <a:latin typeface="Calibri" panose="020F0502020204030204" pitchFamily="34" charset="0"/>
                        </a:rPr>
                        <a:t> accepted guideline (bold text): </a:t>
                      </a:r>
                    </a:p>
                    <a:p>
                      <a:pPr algn="ctr" fontAlgn="b"/>
                      <a:r>
                        <a:rPr lang="en-US" sz="1200" b="0" i="0" u="none" strike="noStrike" baseline="0" dirty="0" smtClean="0">
                          <a:solidFill>
                            <a:srgbClr val="000000"/>
                          </a:solidFill>
                          <a:effectLst/>
                          <a:latin typeface="Calibri" panose="020F0502020204030204" pitchFamily="34" charset="0"/>
                        </a:rPr>
                        <a:t>.90 &gt; excellent</a:t>
                      </a:r>
                    </a:p>
                    <a:p>
                      <a:pPr algn="ctr" fontAlgn="b"/>
                      <a:r>
                        <a:rPr lang="en-US" sz="1200" b="0" i="0" u="none" strike="noStrike" baseline="0" dirty="0" smtClean="0">
                          <a:solidFill>
                            <a:srgbClr val="000000"/>
                          </a:solidFill>
                          <a:effectLst/>
                          <a:latin typeface="Calibri" panose="020F0502020204030204" pitchFamily="34" charset="0"/>
                        </a:rPr>
                        <a:t>.80 -.89 good</a:t>
                      </a:r>
                    </a:p>
                    <a:p>
                      <a:pPr algn="ctr" fontAlgn="b"/>
                      <a:r>
                        <a:rPr lang="en-US" sz="1200" b="0" i="0" u="none" strike="noStrike" baseline="0" dirty="0" smtClean="0">
                          <a:solidFill>
                            <a:srgbClr val="000000"/>
                          </a:solidFill>
                          <a:effectLst/>
                          <a:latin typeface="Calibri" panose="020F0502020204030204" pitchFamily="34" charset="0"/>
                        </a:rPr>
                        <a:t>.70 -.79 adequate </a:t>
                      </a:r>
                    </a:p>
                    <a:p>
                      <a:pPr algn="ctr" fontAlgn="b"/>
                      <a:r>
                        <a:rPr lang="en-US" sz="1200" b="0" i="0" u="none" strike="noStrike" baseline="0" dirty="0" smtClean="0">
                          <a:solidFill>
                            <a:srgbClr val="000000"/>
                          </a:solidFill>
                          <a:effectLst/>
                          <a:latin typeface="Calibri" panose="020F0502020204030204" pitchFamily="34" charset="0"/>
                        </a:rPr>
                        <a:t>Below .70 limited applicability</a:t>
                      </a:r>
                    </a:p>
                    <a:p>
                      <a:pPr algn="ctr" fontAlgn="b">
                        <a:lnSpc>
                          <a:spcPct val="150000"/>
                        </a:lnSpc>
                      </a:pPr>
                      <a:r>
                        <a:rPr lang="en-US" sz="1050" b="0" i="1" u="none" strike="noStrike" baseline="0" dirty="0" smtClean="0">
                          <a:solidFill>
                            <a:srgbClr val="000000"/>
                          </a:solidFill>
                          <a:effectLst/>
                          <a:latin typeface="Calibri" panose="020F0502020204030204" pitchFamily="34" charset="0"/>
                        </a:rPr>
                        <a:t>(</a:t>
                      </a:r>
                      <a:r>
                        <a:rPr lang="en-US" sz="1050" b="0" i="1" u="none" strike="noStrike" baseline="0" dirty="0" smtClean="0">
                          <a:solidFill>
                            <a:srgbClr val="000000"/>
                          </a:solidFill>
                          <a:effectLst/>
                          <a:latin typeface="Calibri" panose="020F0502020204030204" pitchFamily="34" charset="0"/>
                          <a:hlinkClick r:id="rId3"/>
                        </a:rPr>
                        <a:t>http://www.hr-guide.com/data/G362.htm</a:t>
                      </a:r>
                      <a:r>
                        <a:rPr lang="en-US" sz="1050" b="0" i="1" u="none" strike="noStrike" baseline="0" dirty="0" smtClean="0">
                          <a:solidFill>
                            <a:srgbClr val="000000"/>
                          </a:solidFill>
                          <a:effectLst/>
                          <a:latin typeface="Calibri" panose="020F0502020204030204" pitchFamily="34" charset="0"/>
                        </a:rPr>
                        <a:t>)</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16. (Old) Course</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17. (Old) Instructor</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4. (New) Course</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5. (New) Instructor</a:t>
                      </a:r>
                    </a:p>
                  </a:txBody>
                  <a:tcPr marL="4924" marR="4924" marT="492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28883">
                <a:tc>
                  <a:txBody>
                    <a:bodyPr/>
                    <a:lstStyle/>
                    <a:p>
                      <a:pPr indent="-274320" algn="l" fontAlgn="b"/>
                      <a:r>
                        <a:rPr lang="en-US" sz="1400" b="0" i="0" u="none" strike="noStrike" dirty="0">
                          <a:solidFill>
                            <a:srgbClr val="000000"/>
                          </a:solidFill>
                          <a:effectLst/>
                          <a:latin typeface="Calibri" panose="020F0502020204030204" pitchFamily="34" charset="0"/>
                        </a:rPr>
                        <a:t>16. (Old) Overall, how would you rate the quality of this course? </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4684</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4690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4690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6062">
                <a:tc>
                  <a:txBody>
                    <a:bodyPr/>
                    <a:lstStyle/>
                    <a:p>
                      <a:pPr indent="-274320" algn="l" fontAlgn="b"/>
                      <a:r>
                        <a:rPr lang="en-US" sz="1400" b="0" i="0" u="none" strike="noStrike" dirty="0">
                          <a:solidFill>
                            <a:srgbClr val="000000"/>
                          </a:solidFill>
                          <a:effectLst/>
                          <a:latin typeface="Calibri" panose="020F0502020204030204" pitchFamily="34" charset="0"/>
                        </a:rPr>
                        <a:t>17. (Old) Overall, how would you rate the instructor’s </a:t>
                      </a:r>
                      <a:r>
                        <a:rPr lang="en-US" sz="1400" b="0" i="0" u="none" strike="noStrike" dirty="0" smtClean="0">
                          <a:solidFill>
                            <a:srgbClr val="000000"/>
                          </a:solidFill>
                          <a:effectLst/>
                          <a:latin typeface="Calibri" panose="020F0502020204030204" pitchFamily="34" charset="0"/>
                        </a:rPr>
                        <a:t>performance</a:t>
                      </a:r>
                    </a:p>
                    <a:p>
                      <a:pPr indent="-274320" algn="l"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in teaching this course?</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0.88</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4684</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4684</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86062">
                <a:tc>
                  <a:txBody>
                    <a:bodyPr/>
                    <a:lstStyle/>
                    <a:p>
                      <a:pPr indent="-274320" algn="l" fontAlgn="b"/>
                      <a:r>
                        <a:rPr lang="en-US" sz="1400" b="0" i="0" u="none" strike="noStrike" dirty="0">
                          <a:solidFill>
                            <a:srgbClr val="000000"/>
                          </a:solidFill>
                          <a:effectLst/>
                          <a:latin typeface="Calibri" panose="020F0502020204030204" pitchFamily="34" charset="0"/>
                        </a:rPr>
                        <a:t>4. (New) Overall, the content and organization of this course </a:t>
                      </a:r>
                      <a:endParaRPr lang="en-US" sz="1400" b="0" i="0" u="none" strike="noStrike" dirty="0" smtClean="0">
                        <a:solidFill>
                          <a:srgbClr val="000000"/>
                        </a:solidFill>
                        <a:effectLst/>
                        <a:latin typeface="Calibri" panose="020F0502020204030204" pitchFamily="34" charset="0"/>
                      </a:endParaRPr>
                    </a:p>
                    <a:p>
                      <a:pPr indent="-274320" algn="l" fontAlgn="b"/>
                      <a:r>
                        <a:rPr lang="en-US" sz="1400" b="0" i="0" u="none" strike="noStrike" dirty="0" smtClean="0">
                          <a:solidFill>
                            <a:srgbClr val="000000"/>
                          </a:solidFill>
                          <a:effectLst/>
                          <a:latin typeface="Calibri" panose="020F0502020204030204" pitchFamily="34" charset="0"/>
                        </a:rPr>
                        <a:t>     contributed </a:t>
                      </a:r>
                      <a:r>
                        <a:rPr lang="en-US" sz="1400" b="0" i="0" u="none" strike="noStrike" dirty="0">
                          <a:solidFill>
                            <a:srgbClr val="000000"/>
                          </a:solidFill>
                          <a:effectLst/>
                          <a:latin typeface="Calibri" panose="020F0502020204030204" pitchFamily="34" charset="0"/>
                        </a:rPr>
                        <a:t>to your understanding of this subject</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sng" strike="noStrike" dirty="0">
                          <a:solidFill>
                            <a:srgbClr val="000000"/>
                          </a:solidFill>
                          <a:effectLst/>
                          <a:latin typeface="Calibri" panose="020F0502020204030204" pitchFamily="34" charset="0"/>
                        </a:rPr>
                        <a:t>0.84</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0.80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4694</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86062">
                <a:tc>
                  <a:txBody>
                    <a:bodyPr/>
                    <a:lstStyle/>
                    <a:p>
                      <a:pPr indent="-274320" algn="l" fontAlgn="b"/>
                      <a:r>
                        <a:rPr lang="en-US" sz="1400" b="0" i="0" u="none" strike="noStrike" dirty="0">
                          <a:solidFill>
                            <a:srgbClr val="000000"/>
                          </a:solidFill>
                          <a:effectLst/>
                          <a:latin typeface="Calibri" panose="020F0502020204030204" pitchFamily="34" charset="0"/>
                        </a:rPr>
                        <a:t>5. (New) Overall, the instructor’s delivery and efforts contributed </a:t>
                      </a:r>
                      <a:endParaRPr lang="en-US" sz="1400" b="0" i="0" u="none" strike="noStrike" dirty="0" smtClean="0">
                        <a:solidFill>
                          <a:srgbClr val="000000"/>
                        </a:solidFill>
                        <a:effectLst/>
                        <a:latin typeface="Calibri" panose="020F0502020204030204" pitchFamily="34" charset="0"/>
                      </a:endParaRPr>
                    </a:p>
                    <a:p>
                      <a:pPr indent="-274320" algn="l" fontAlgn="b"/>
                      <a:r>
                        <a:rPr lang="en-US" sz="1400" b="0" i="0" u="none" strike="noStrike" dirty="0" smtClean="0">
                          <a:solidFill>
                            <a:srgbClr val="000000"/>
                          </a:solidFill>
                          <a:effectLst/>
                          <a:latin typeface="Calibri" panose="020F0502020204030204" pitchFamily="34" charset="0"/>
                        </a:rPr>
                        <a:t>     to </a:t>
                      </a:r>
                      <a:r>
                        <a:rPr lang="en-US" sz="1400" b="0" i="0" u="none" strike="noStrike" dirty="0">
                          <a:solidFill>
                            <a:srgbClr val="000000"/>
                          </a:solidFill>
                          <a:effectLst/>
                          <a:latin typeface="Calibri" panose="020F0502020204030204" pitchFamily="34" charset="0"/>
                        </a:rPr>
                        <a:t>your understanding of the course material.</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0.84</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sng" strike="noStrike" dirty="0">
                          <a:solidFill>
                            <a:srgbClr val="000000"/>
                          </a:solidFill>
                          <a:effectLst/>
                          <a:latin typeface="Calibri" panose="020F0502020204030204" pitchFamily="34" charset="0"/>
                        </a:rPr>
                        <a:t>0.87</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0.89</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4924" marR="4924" marT="49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1184031" y="4426597"/>
            <a:ext cx="7662789" cy="523220"/>
          </a:xfrm>
          <a:prstGeom prst="rect">
            <a:avLst/>
          </a:prstGeom>
          <a:ln/>
          <a:effectLst>
            <a:outerShdw blurRad="50800" dist="38100" dir="2700000" algn="tl" rotWithShape="0">
              <a:prstClr val="black">
                <a:alpha val="40000"/>
              </a:prstClr>
            </a:outerShdw>
            <a:softEdge rad="3175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u="sng" dirty="0" smtClean="0"/>
              <a:t>Reliability Coefficients below diagonal with total courses above the diagonal</a:t>
            </a:r>
            <a:r>
              <a:rPr lang="en-US" dirty="0" smtClean="0"/>
              <a:t>. </a:t>
            </a:r>
          </a:p>
          <a:p>
            <a:pPr algn="ctr"/>
            <a:r>
              <a:rPr lang="en-US" dirty="0" smtClean="0"/>
              <a:t>Reliability coefficients are direct shared variance measures. Example: 0.88= 88% shared variance.</a:t>
            </a:r>
          </a:p>
        </p:txBody>
      </p:sp>
    </p:spTree>
    <p:extLst>
      <p:ext uri="{BB962C8B-B14F-4D97-AF65-F5344CB8AC3E}">
        <p14:creationId xmlns:p14="http://schemas.microsoft.com/office/powerpoint/2010/main" val="462332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level Correlation</a:t>
            </a:r>
            <a:endParaRPr lang="en-US" dirty="0"/>
          </a:p>
        </p:txBody>
      </p:sp>
      <p:sp>
        <p:nvSpPr>
          <p:cNvPr id="4" name="Text Placeholder 3"/>
          <p:cNvSpPr>
            <a:spLocks noGrp="1"/>
          </p:cNvSpPr>
          <p:nvPr>
            <p:ph type="body" sz="quarter" idx="11"/>
          </p:nvPr>
        </p:nvSpPr>
        <p:spPr>
          <a:xfrm>
            <a:off x="240323" y="1201614"/>
            <a:ext cx="4665785" cy="2637693"/>
          </a:xfrm>
        </p:spPr>
        <p:txBody>
          <a:bodyPr/>
          <a:lstStyle/>
          <a:p>
            <a:r>
              <a:rPr lang="en-US" sz="1600" dirty="0" smtClean="0"/>
              <a:t>It is generally expected that the correlation at the student level on these items will be lower than at the course level. These correlations provide a means to estimate the degree of shared meaning across students and ratings. All student responses are in included in this estimate.  This supports that there is largely general agreement on understanding and ratings. Here we see greater agreement on the instructor than the course. </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1216446490"/>
              </p:ext>
            </p:extLst>
          </p:nvPr>
        </p:nvGraphicFramePr>
        <p:xfrm>
          <a:off x="5023339" y="1158083"/>
          <a:ext cx="3844498" cy="2997749"/>
        </p:xfrm>
        <a:graphic>
          <a:graphicData uri="http://schemas.openxmlformats.org/drawingml/2006/table">
            <a:tbl>
              <a:tblPr/>
              <a:tblGrid>
                <a:gridCol w="1606842">
                  <a:extLst>
                    <a:ext uri="{9D8B030D-6E8A-4147-A177-3AD203B41FA5}">
                      <a16:colId xmlns="" xmlns:a16="http://schemas.microsoft.com/office/drawing/2014/main" val="20000"/>
                    </a:ext>
                  </a:extLst>
                </a:gridCol>
                <a:gridCol w="559414">
                  <a:extLst>
                    <a:ext uri="{9D8B030D-6E8A-4147-A177-3AD203B41FA5}">
                      <a16:colId xmlns="" xmlns:a16="http://schemas.microsoft.com/office/drawing/2014/main" val="20001"/>
                    </a:ext>
                  </a:extLst>
                </a:gridCol>
                <a:gridCol w="559414">
                  <a:extLst>
                    <a:ext uri="{9D8B030D-6E8A-4147-A177-3AD203B41FA5}">
                      <a16:colId xmlns="" xmlns:a16="http://schemas.microsoft.com/office/drawing/2014/main" val="20002"/>
                    </a:ext>
                  </a:extLst>
                </a:gridCol>
                <a:gridCol w="559414">
                  <a:extLst>
                    <a:ext uri="{9D8B030D-6E8A-4147-A177-3AD203B41FA5}">
                      <a16:colId xmlns="" xmlns:a16="http://schemas.microsoft.com/office/drawing/2014/main" val="20003"/>
                    </a:ext>
                  </a:extLst>
                </a:gridCol>
                <a:gridCol w="559414">
                  <a:extLst>
                    <a:ext uri="{9D8B030D-6E8A-4147-A177-3AD203B41FA5}">
                      <a16:colId xmlns="" xmlns:a16="http://schemas.microsoft.com/office/drawing/2014/main" val="20004"/>
                    </a:ext>
                  </a:extLst>
                </a:gridCol>
              </a:tblGrid>
              <a:tr h="1533721">
                <a:tc>
                  <a:txBody>
                    <a:bodyPr/>
                    <a:lstStyle/>
                    <a:p>
                      <a:pPr algn="ctr" fontAlgn="ctr"/>
                      <a:r>
                        <a:rPr lang="en-US" sz="1400" b="1" i="0" u="none" strike="noStrike" dirty="0">
                          <a:solidFill>
                            <a:srgbClr val="000000"/>
                          </a:solidFill>
                          <a:effectLst/>
                          <a:latin typeface="Calibri" panose="020F0502020204030204" pitchFamily="34" charset="0"/>
                        </a:rPr>
                        <a:t>Student Consistency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16. (Old) Course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17. (Old) Instructor</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4. (New) Course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Calibri" panose="020F0502020204030204" pitchFamily="34" charset="0"/>
                        </a:rPr>
                        <a:t>5. (New) Instructor</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366007">
                <a:tc>
                  <a:txBody>
                    <a:bodyPr/>
                    <a:lstStyle/>
                    <a:p>
                      <a:pPr algn="ctr" fontAlgn="b"/>
                      <a:r>
                        <a:rPr lang="en-US" sz="1400" b="1" i="0" u="none" strike="noStrike">
                          <a:solidFill>
                            <a:srgbClr val="000000"/>
                          </a:solidFill>
                          <a:effectLst/>
                          <a:latin typeface="Calibri" panose="020F0502020204030204" pitchFamily="34" charset="0"/>
                        </a:rPr>
                        <a:t>16. (Old)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32,259</a:t>
                      </a:r>
                      <a:r>
                        <a:rPr lang="en-US"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32,450</a:t>
                      </a:r>
                      <a:r>
                        <a:rPr lang="en-US"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32,450</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6007">
                <a:tc>
                  <a:txBody>
                    <a:bodyPr/>
                    <a:lstStyle/>
                    <a:p>
                      <a:pPr algn="ctr" fontAlgn="b"/>
                      <a:r>
                        <a:rPr lang="en-US" sz="1400" b="1" i="0" u="none" strike="noStrike" dirty="0">
                          <a:solidFill>
                            <a:srgbClr val="000000"/>
                          </a:solidFill>
                          <a:effectLst/>
                          <a:latin typeface="Calibri" panose="020F0502020204030204" pitchFamily="34" charset="0"/>
                        </a:rPr>
                        <a:t>17. (Old)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Calibri" panose="020F0502020204030204" pitchFamily="34" charset="0"/>
                        </a:rPr>
                        <a:t>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32,324</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panose="020F0502020204030204" pitchFamily="34" charset="0"/>
                        </a:rPr>
                        <a:t>32,324</a:t>
                      </a:r>
                      <a:r>
                        <a:rPr lang="en-US"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6007">
                <a:tc>
                  <a:txBody>
                    <a:bodyPr/>
                    <a:lstStyle/>
                    <a:p>
                      <a:pPr algn="ctr" fontAlgn="b"/>
                      <a:r>
                        <a:rPr lang="en-US" sz="1400" b="1" i="0" u="none" strike="noStrike" dirty="0">
                          <a:solidFill>
                            <a:srgbClr val="000000"/>
                          </a:solidFill>
                          <a:effectLst/>
                          <a:latin typeface="Calibri" panose="020F0502020204030204" pitchFamily="34" charset="0"/>
                        </a:rPr>
                        <a:t>4. (New)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a:solidFill>
                            <a:srgbClr val="000000"/>
                          </a:solidFill>
                          <a:effectLst/>
                          <a:latin typeface="Calibri" panose="020F0502020204030204" pitchFamily="34" charset="0"/>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32,654</a:t>
                      </a:r>
                      <a:endParaRPr lang="en-US"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6007">
                <a:tc>
                  <a:txBody>
                    <a:bodyPr/>
                    <a:lstStyle/>
                    <a:p>
                      <a:pPr algn="ctr" fontAlgn="b"/>
                      <a:r>
                        <a:rPr lang="en-US" sz="1400" b="1" i="0" u="none" strike="noStrike" dirty="0">
                          <a:solidFill>
                            <a:srgbClr val="000000"/>
                          </a:solidFill>
                          <a:effectLst/>
                          <a:latin typeface="Calibri" panose="020F0502020204030204" pitchFamily="34" charset="0"/>
                        </a:rPr>
                        <a:t>5. (New)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Calibri" panose="020F0502020204030204" pitchFamily="34" charset="0"/>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Calibri" panose="020F0502020204030204" pitchFamily="34" charset="0"/>
                        </a:rPr>
                        <a:t>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 name="TextBox 8"/>
          <p:cNvSpPr txBox="1"/>
          <p:nvPr/>
        </p:nvSpPr>
        <p:spPr>
          <a:xfrm>
            <a:off x="1205049" y="4502797"/>
            <a:ext cx="7662789" cy="523220"/>
          </a:xfrm>
          <a:prstGeom prst="rect">
            <a:avLst/>
          </a:prstGeom>
          <a:ln/>
          <a:effectLst>
            <a:outerShdw blurRad="50800" dist="38100" dir="2700000" algn="tl" rotWithShape="0">
              <a:prstClr val="black">
                <a:alpha val="40000"/>
              </a:prstClr>
            </a:outerShdw>
            <a:softEdge rad="3175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u="sng" dirty="0" smtClean="0"/>
              <a:t>Consistency Coefficients below diagonal total courses above the diagonal</a:t>
            </a:r>
            <a:r>
              <a:rPr lang="en-US" dirty="0" smtClean="0"/>
              <a:t>. </a:t>
            </a:r>
          </a:p>
          <a:p>
            <a:pPr algn="ctr"/>
            <a:r>
              <a:rPr lang="en-US" dirty="0" smtClean="0"/>
              <a:t>Reliability coefficients are direct shared variance measures. Example: 0.88= 88% shared variance.</a:t>
            </a:r>
          </a:p>
        </p:txBody>
      </p:sp>
    </p:spTree>
    <p:extLst>
      <p:ext uri="{BB962C8B-B14F-4D97-AF65-F5344CB8AC3E}">
        <p14:creationId xmlns:p14="http://schemas.microsoft.com/office/powerpoint/2010/main" val="1262920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698" y="1459863"/>
            <a:ext cx="8229600" cy="1142758"/>
          </a:xfrm>
        </p:spPr>
        <p:txBody>
          <a:bodyPr/>
          <a:lstStyle/>
          <a:p>
            <a:pPr algn="ctr"/>
            <a:r>
              <a:rPr lang="en-US" sz="3200" dirty="0" smtClean="0"/>
              <a:t>Internal consistency (Reliability):</a:t>
            </a:r>
            <a:br>
              <a:rPr lang="en-US" sz="3200" dirty="0" smtClean="0"/>
            </a:br>
            <a:r>
              <a:rPr lang="en-US" sz="3200" dirty="0" smtClean="0"/>
              <a:t>Course Level</a:t>
            </a:r>
            <a:endParaRPr lang="en-US" sz="3200" dirty="0"/>
          </a:p>
        </p:txBody>
      </p:sp>
      <p:sp>
        <p:nvSpPr>
          <p:cNvPr id="7" name="Text Placeholder 6"/>
          <p:cNvSpPr>
            <a:spLocks noGrp="1"/>
          </p:cNvSpPr>
          <p:nvPr>
            <p:ph type="body" sz="quarter" idx="11"/>
          </p:nvPr>
        </p:nvSpPr>
        <p:spPr>
          <a:xfrm>
            <a:off x="2420032" y="2865804"/>
            <a:ext cx="4402931" cy="392625"/>
          </a:xfrm>
        </p:spPr>
        <p:txBody>
          <a:bodyPr/>
          <a:lstStyle/>
          <a:p>
            <a:pPr algn="ctr"/>
            <a:r>
              <a:rPr lang="en-US" dirty="0" smtClean="0"/>
              <a:t>Instructor and Course Items</a:t>
            </a:r>
            <a:endParaRPr lang="en-US" dirty="0"/>
          </a:p>
        </p:txBody>
      </p:sp>
    </p:spTree>
    <p:extLst>
      <p:ext uri="{BB962C8B-B14F-4D97-AF65-F5344CB8AC3E}">
        <p14:creationId xmlns:p14="http://schemas.microsoft.com/office/powerpoint/2010/main" val="2019393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26" y="224577"/>
            <a:ext cx="8229600" cy="571589"/>
          </a:xfrm>
        </p:spPr>
        <p:txBody>
          <a:bodyPr/>
          <a:lstStyle/>
          <a:p>
            <a:r>
              <a:rPr lang="en-US" sz="2800" dirty="0" smtClean="0"/>
              <a:t>Internal Consistency Instructor Item</a:t>
            </a:r>
            <a:endParaRPr lang="en-US" sz="2800" dirty="0"/>
          </a:p>
        </p:txBody>
      </p:sp>
      <p:sp>
        <p:nvSpPr>
          <p:cNvPr id="4" name="Text Placeholder 3"/>
          <p:cNvSpPr>
            <a:spLocks noGrp="1"/>
          </p:cNvSpPr>
          <p:nvPr>
            <p:ph type="body" sz="quarter" idx="11"/>
          </p:nvPr>
        </p:nvSpPr>
        <p:spPr>
          <a:xfrm>
            <a:off x="6242671" y="674533"/>
            <a:ext cx="2901329" cy="2587113"/>
          </a:xfrm>
          <a:solidFill>
            <a:schemeClr val="bg2">
              <a:lumMod val="90000"/>
            </a:schemeClr>
          </a:solidFill>
          <a:effectLst>
            <a:outerShdw blurRad="50800" dist="38100" dir="2700000" algn="tl" rotWithShape="0">
              <a:prstClr val="black">
                <a:alpha val="40000"/>
              </a:prstClr>
            </a:outerShdw>
          </a:effectLst>
        </p:spPr>
        <p:txBody>
          <a:bodyPr lIns="91440"/>
          <a:lstStyle/>
          <a:p>
            <a:pPr algn="ctr"/>
            <a:r>
              <a:rPr lang="en-US" sz="1400" b="1" dirty="0"/>
              <a:t>The generally accepted </a:t>
            </a:r>
            <a:r>
              <a:rPr lang="en-US" sz="1400" b="1" dirty="0" smtClean="0"/>
              <a:t>guideline: </a:t>
            </a:r>
            <a:endParaRPr lang="en-US" sz="1400" b="1" dirty="0"/>
          </a:p>
          <a:p>
            <a:r>
              <a:rPr lang="en-US" sz="1400" dirty="0"/>
              <a:t>.90 &gt; excellent</a:t>
            </a:r>
          </a:p>
          <a:p>
            <a:r>
              <a:rPr lang="en-US" sz="1400" dirty="0"/>
              <a:t>.80 -.89 good</a:t>
            </a:r>
          </a:p>
          <a:p>
            <a:r>
              <a:rPr lang="en-US" sz="1400" dirty="0"/>
              <a:t>.70 -.79 adequate </a:t>
            </a:r>
          </a:p>
          <a:p>
            <a:r>
              <a:rPr lang="en-US" sz="1400" dirty="0"/>
              <a:t>Below .70 limited applicability</a:t>
            </a:r>
          </a:p>
          <a:p>
            <a:r>
              <a:rPr lang="en-US" sz="1100" i="1" dirty="0"/>
              <a:t>(http://www.hr-guide.com/data/G362.htm)</a:t>
            </a:r>
          </a:p>
          <a:p>
            <a:endParaRPr lang="en-US" dirty="0"/>
          </a:p>
        </p:txBody>
      </p:sp>
      <p:sp>
        <p:nvSpPr>
          <p:cNvPr id="6" name="TextBox 5"/>
          <p:cNvSpPr txBox="1"/>
          <p:nvPr/>
        </p:nvSpPr>
        <p:spPr>
          <a:xfrm>
            <a:off x="6085448" y="3261646"/>
            <a:ext cx="3075499" cy="1169551"/>
          </a:xfrm>
          <a:prstGeom prst="rect">
            <a:avLst/>
          </a:prstGeom>
        </p:spPr>
        <p:txBody>
          <a:bodyPr wrap="square" rtlCol="0">
            <a:spAutoFit/>
          </a:bodyPr>
          <a:lstStyle/>
          <a:p>
            <a:r>
              <a:rPr lang="en-US" b="1" u="sng" dirty="0" smtClean="0"/>
              <a:t>Note</a:t>
            </a:r>
            <a:r>
              <a:rPr lang="en-US" dirty="0" smtClean="0"/>
              <a:t>:  </a:t>
            </a:r>
            <a:r>
              <a:rPr lang="en-US" b="1" i="1" dirty="0" smtClean="0"/>
              <a:t>While these data should always be interpreted in context, it is especially important that occur if there are 5 or fewer respondents for a course.</a:t>
            </a:r>
          </a:p>
        </p:txBody>
      </p:sp>
      <p:graphicFrame>
        <p:nvGraphicFramePr>
          <p:cNvPr id="10" name="Chart 9"/>
          <p:cNvGraphicFramePr>
            <a:graphicFrameLocks/>
          </p:cNvGraphicFramePr>
          <p:nvPr>
            <p:extLst>
              <p:ext uri="{D42A27DB-BD31-4B8C-83A1-F6EECF244321}">
                <p14:modId xmlns:p14="http://schemas.microsoft.com/office/powerpoint/2010/main" val="3129301472"/>
              </p:ext>
            </p:extLst>
          </p:nvPr>
        </p:nvGraphicFramePr>
        <p:xfrm>
          <a:off x="421015" y="615142"/>
          <a:ext cx="5436523" cy="3816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877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37260" y="2530819"/>
            <a:ext cx="7737491" cy="1263941"/>
          </a:xfrm>
        </p:spPr>
        <p:txBody>
          <a:bodyPr/>
          <a:lstStyle/>
          <a:p>
            <a:pPr marL="285750" indent="-285750">
              <a:buFont typeface="Arial" panose="020B0604020202020204" pitchFamily="34" charset="0"/>
              <a:buChar char="•"/>
            </a:pPr>
            <a:r>
              <a:rPr lang="en-US" dirty="0" smtClean="0"/>
              <a:t>Comparisons of the mean &amp; median.  The standard deviation and interquartile range are considered.  Additionally distributions of old and new items for instructor and course are examined.</a:t>
            </a:r>
            <a:endParaRPr lang="en-US" dirty="0"/>
          </a:p>
        </p:txBody>
      </p:sp>
      <p:sp>
        <p:nvSpPr>
          <p:cNvPr id="2" name="Title 1"/>
          <p:cNvSpPr>
            <a:spLocks noGrp="1"/>
          </p:cNvSpPr>
          <p:nvPr>
            <p:ph type="title"/>
          </p:nvPr>
        </p:nvSpPr>
        <p:spPr>
          <a:xfrm>
            <a:off x="576905" y="1224229"/>
            <a:ext cx="8229600" cy="1027481"/>
          </a:xfrm>
        </p:spPr>
        <p:txBody>
          <a:bodyPr/>
          <a:lstStyle/>
          <a:p>
            <a:pPr algn="ctr"/>
            <a:r>
              <a:rPr lang="en-US" sz="3200" dirty="0" smtClean="0"/>
              <a:t>Instructor and Course Item Distributions</a:t>
            </a:r>
            <a:endParaRPr lang="en-US" sz="3200" dirty="0"/>
          </a:p>
        </p:txBody>
      </p:sp>
    </p:spTree>
    <p:extLst>
      <p:ext uri="{BB962C8B-B14F-4D97-AF65-F5344CB8AC3E}">
        <p14:creationId xmlns:p14="http://schemas.microsoft.com/office/powerpoint/2010/main" val="10915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14" y="286075"/>
            <a:ext cx="8229600" cy="571589"/>
          </a:xfrm>
        </p:spPr>
        <p:txBody>
          <a:bodyPr/>
          <a:lstStyle/>
          <a:p>
            <a:r>
              <a:rPr lang="en-US" dirty="0" smtClean="0"/>
              <a:t>Instructor Item Distributions</a:t>
            </a:r>
            <a:endParaRPr lang="en-US" dirty="0"/>
          </a:p>
        </p:txBody>
      </p:sp>
      <p:sp>
        <p:nvSpPr>
          <p:cNvPr id="8" name="Rectangle 4"/>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rebuchet MS" panose="020B0603020202020204" pitchFamily="34" charset="0"/>
              </a:rPr>
              <a:t/>
            </a:r>
            <a:br>
              <a:rPr kumimoji="0" lang="en-US" altLang="en-US" sz="1200" b="0" i="0" u="none" strike="noStrike" cap="none" normalizeH="0" baseline="0" smtClean="0">
                <a:ln>
                  <a:noFill/>
                </a:ln>
                <a:solidFill>
                  <a:srgbClr val="000000"/>
                </a:solidFill>
                <a:effectLst/>
                <a:latin typeface="Trebuchet MS" panose="020B0603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58614" y="1222534"/>
            <a:ext cx="3972932" cy="3753911"/>
          </a:xfrm>
          <a:prstGeom prst="rect">
            <a:avLst/>
          </a:prstGeom>
        </p:spPr>
      </p:pic>
      <p:pic>
        <p:nvPicPr>
          <p:cNvPr id="11" name="IMG5058" descr="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28" y="1143739"/>
            <a:ext cx="3933877" cy="18010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3389824970"/>
              </p:ext>
            </p:extLst>
          </p:nvPr>
        </p:nvGraphicFramePr>
        <p:xfrm>
          <a:off x="4118238" y="2982611"/>
          <a:ext cx="4963884" cy="1876960"/>
        </p:xfrm>
        <a:graphic>
          <a:graphicData uri="http://schemas.openxmlformats.org/drawingml/2006/table">
            <a:tbl>
              <a:tblPr/>
              <a:tblGrid>
                <a:gridCol w="1712024">
                  <a:extLst>
                    <a:ext uri="{9D8B030D-6E8A-4147-A177-3AD203B41FA5}">
                      <a16:colId xmlns="" xmlns:a16="http://schemas.microsoft.com/office/drawing/2014/main" val="20000"/>
                    </a:ext>
                  </a:extLst>
                </a:gridCol>
                <a:gridCol w="1672667">
                  <a:extLst>
                    <a:ext uri="{9D8B030D-6E8A-4147-A177-3AD203B41FA5}">
                      <a16:colId xmlns="" xmlns:a16="http://schemas.microsoft.com/office/drawing/2014/main" val="20001"/>
                    </a:ext>
                  </a:extLst>
                </a:gridCol>
                <a:gridCol w="1579193">
                  <a:extLst>
                    <a:ext uri="{9D8B030D-6E8A-4147-A177-3AD203B41FA5}">
                      <a16:colId xmlns="" xmlns:a16="http://schemas.microsoft.com/office/drawing/2014/main" val="20002"/>
                    </a:ext>
                  </a:extLst>
                </a:gridCol>
              </a:tblGrid>
              <a:tr h="234620">
                <a:tc>
                  <a:txBody>
                    <a:bodyPr/>
                    <a:lstStyle/>
                    <a:p>
                      <a:pPr algn="l" fontAlgn="t"/>
                      <a:r>
                        <a:rPr lang="en-US" sz="1400" b="1" i="0" u="none" strike="noStrike" dirty="0">
                          <a:solidFill>
                            <a:srgbClr val="00005E"/>
                          </a:solidFill>
                          <a:effectLst/>
                          <a:latin typeface="Arial" panose="020B0604020202020204" pitchFamily="34" charset="0"/>
                        </a:rPr>
                        <a:t>Statistic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t"/>
                      <a:r>
                        <a:rPr lang="en-US" sz="1400" b="1" i="0" u="none" strike="noStrike" dirty="0">
                          <a:solidFill>
                            <a:srgbClr val="000000"/>
                          </a:solidFill>
                          <a:effectLst/>
                          <a:latin typeface="Arial" panose="020B0604020202020204" pitchFamily="34" charset="0"/>
                        </a:rPr>
                        <a:t>Q05 New Instructor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t"/>
                      <a:r>
                        <a:rPr lang="en-US" sz="1400" b="1" i="0" u="none" strike="noStrike" dirty="0">
                          <a:solidFill>
                            <a:srgbClr val="000000"/>
                          </a:solidFill>
                          <a:effectLst/>
                          <a:latin typeface="Arial" panose="020B0604020202020204" pitchFamily="34" charset="0"/>
                        </a:rPr>
                        <a:t>Q17 Old Instructor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10000"/>
                  </a:ext>
                </a:extLst>
              </a:tr>
              <a:tr h="234620">
                <a:tc>
                  <a:txBody>
                    <a:bodyPr/>
                    <a:lstStyle/>
                    <a:p>
                      <a:pPr algn="l" fontAlgn="t"/>
                      <a:r>
                        <a:rPr lang="en-US" sz="1400" b="1" i="0" u="none" strike="noStrike" dirty="0">
                          <a:solidFill>
                            <a:srgbClr val="00005E"/>
                          </a:solidFill>
                          <a:effectLst/>
                          <a:latin typeface="Arial" panose="020B0604020202020204" pitchFamily="34" charset="0"/>
                        </a:rPr>
                        <a:t>N of Cases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a:solidFill>
                            <a:srgbClr val="000000"/>
                          </a:solidFill>
                          <a:effectLst/>
                          <a:latin typeface="Arial" panose="020B0604020202020204" pitchFamily="34" charset="0"/>
                        </a:rPr>
                        <a:t>2353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a:solidFill>
                            <a:srgbClr val="000000"/>
                          </a:solidFill>
                          <a:effectLst/>
                          <a:latin typeface="Arial" panose="020B0604020202020204" pitchFamily="34" charset="0"/>
                        </a:rPr>
                        <a:t>2353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r h="234620">
                <a:tc>
                  <a:txBody>
                    <a:bodyPr/>
                    <a:lstStyle/>
                    <a:p>
                      <a:pPr algn="l" fontAlgn="t"/>
                      <a:r>
                        <a:rPr lang="en-US" sz="1400" b="1" i="0" u="none" strike="noStrike" dirty="0">
                          <a:solidFill>
                            <a:srgbClr val="00005E"/>
                          </a:solidFill>
                          <a:effectLst/>
                          <a:latin typeface="Arial" panose="020B0604020202020204" pitchFamily="34" charset="0"/>
                        </a:rPr>
                        <a:t>Minimum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a:solidFill>
                            <a:srgbClr val="000000"/>
                          </a:solidFill>
                          <a:effectLst/>
                          <a:latin typeface="Arial" panose="020B0604020202020204" pitchFamily="34" charset="0"/>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a:solidFill>
                            <a:srgbClr val="000000"/>
                          </a:solidFill>
                          <a:effectLst/>
                          <a:latin typeface="Arial" panose="020B060402020202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2"/>
                  </a:ext>
                </a:extLst>
              </a:tr>
              <a:tr h="234620">
                <a:tc>
                  <a:txBody>
                    <a:bodyPr/>
                    <a:lstStyle/>
                    <a:p>
                      <a:pPr algn="l" fontAlgn="t"/>
                      <a:r>
                        <a:rPr lang="en-US" sz="1400" b="1" i="0" u="none" strike="noStrike" dirty="0">
                          <a:solidFill>
                            <a:srgbClr val="00005E"/>
                          </a:solidFill>
                          <a:effectLst/>
                          <a:latin typeface="Arial" panose="020B0604020202020204" pitchFamily="34" charset="0"/>
                        </a:rPr>
                        <a:t>Maximum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a:solidFill>
                            <a:srgbClr val="000000"/>
                          </a:solidFill>
                          <a:effectLst/>
                          <a:latin typeface="Arial" panose="020B0604020202020204" pitchFamily="34" charset="0"/>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a:solidFill>
                            <a:srgbClr val="000000"/>
                          </a:solidFill>
                          <a:effectLst/>
                          <a:latin typeface="Arial" panose="020B0604020202020204" pitchFamily="34" charset="0"/>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r h="234620">
                <a:tc>
                  <a:txBody>
                    <a:bodyPr/>
                    <a:lstStyle/>
                    <a:p>
                      <a:pPr algn="l" fontAlgn="t"/>
                      <a:r>
                        <a:rPr lang="en-US" sz="1400" b="1" i="0" u="none" strike="noStrike" dirty="0">
                          <a:solidFill>
                            <a:srgbClr val="00005E"/>
                          </a:solidFill>
                          <a:effectLst/>
                          <a:latin typeface="Arial" panose="020B0604020202020204" pitchFamily="34" charset="0"/>
                        </a:rPr>
                        <a:t>Interquartile Range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a:solidFill>
                            <a:srgbClr val="000000"/>
                          </a:solidFill>
                          <a:effectLst/>
                          <a:latin typeface="Arial" panose="020B0604020202020204" pitchFamily="34" charset="0"/>
                        </a:rPr>
                        <a:t>0.79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a:solidFill>
                            <a:srgbClr val="000000"/>
                          </a:solidFill>
                          <a:effectLst/>
                          <a:latin typeface="Arial" panose="020B0604020202020204" pitchFamily="34" charset="0"/>
                        </a:rPr>
                        <a:t>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4"/>
                  </a:ext>
                </a:extLst>
              </a:tr>
              <a:tr h="234620">
                <a:tc>
                  <a:txBody>
                    <a:bodyPr/>
                    <a:lstStyle/>
                    <a:p>
                      <a:pPr algn="l" fontAlgn="t"/>
                      <a:r>
                        <a:rPr lang="en-US" sz="1400" b="1" i="0" u="none" strike="noStrike" dirty="0">
                          <a:solidFill>
                            <a:srgbClr val="00005E"/>
                          </a:solidFill>
                          <a:effectLst/>
                          <a:latin typeface="Arial" panose="020B0604020202020204" pitchFamily="34" charset="0"/>
                        </a:rPr>
                        <a:t>Median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a:solidFill>
                            <a:srgbClr val="000000"/>
                          </a:solidFill>
                          <a:effectLst/>
                          <a:latin typeface="Arial" panose="020B0604020202020204" pitchFamily="34" charset="0"/>
                        </a:rPr>
                        <a:t>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a:solidFill>
                            <a:srgbClr val="000000"/>
                          </a:solidFill>
                          <a:effectLst/>
                          <a:latin typeface="Arial" panose="020B0604020202020204" pitchFamily="34" charset="0"/>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5"/>
                  </a:ext>
                </a:extLst>
              </a:tr>
              <a:tr h="234620">
                <a:tc>
                  <a:txBody>
                    <a:bodyPr/>
                    <a:lstStyle/>
                    <a:p>
                      <a:pPr algn="l" fontAlgn="t"/>
                      <a:r>
                        <a:rPr lang="en-US" sz="1400" b="1" i="0" u="none" strike="noStrike" dirty="0">
                          <a:solidFill>
                            <a:srgbClr val="00005E"/>
                          </a:solidFill>
                          <a:effectLst/>
                          <a:latin typeface="Arial" panose="020B0604020202020204" pitchFamily="34" charset="0"/>
                        </a:rPr>
                        <a:t>Arithmetic 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a:solidFill>
                            <a:srgbClr val="000000"/>
                          </a:solidFill>
                          <a:effectLst/>
                          <a:latin typeface="Arial" panose="020B0604020202020204" pitchFamily="34" charset="0"/>
                        </a:rPr>
                        <a:t>3.15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a:solidFill>
                            <a:srgbClr val="000000"/>
                          </a:solidFill>
                          <a:effectLst/>
                          <a:latin typeface="Arial" panose="020B0604020202020204" pitchFamily="34" charset="0"/>
                        </a:rPr>
                        <a:t>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6"/>
                  </a:ext>
                </a:extLst>
              </a:tr>
              <a:tr h="234620">
                <a:tc>
                  <a:txBody>
                    <a:bodyPr/>
                    <a:lstStyle/>
                    <a:p>
                      <a:pPr algn="l" fontAlgn="t"/>
                      <a:r>
                        <a:rPr lang="en-US" sz="1400" b="1" i="0" u="none" strike="noStrike" dirty="0">
                          <a:solidFill>
                            <a:srgbClr val="00005E"/>
                          </a:solidFill>
                          <a:effectLst/>
                          <a:latin typeface="Arial" panose="020B0604020202020204" pitchFamily="34" charset="0"/>
                        </a:rPr>
                        <a:t>Standard Deviation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400" b="1" i="0" u="none" strike="noStrike" dirty="0">
                          <a:solidFill>
                            <a:srgbClr val="000000"/>
                          </a:solidFill>
                          <a:effectLst/>
                          <a:latin typeface="Arial" panose="020B0604020202020204" pitchFamily="34"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400" b="1" i="0" u="none" strike="noStrike" dirty="0">
                          <a:solidFill>
                            <a:srgbClr val="000000"/>
                          </a:solidFill>
                          <a:effectLst/>
                          <a:latin typeface="Arial" panose="020B0604020202020204" pitchFamily="34" charset="0"/>
                        </a:rPr>
                        <a:t>0.62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7"/>
                  </a:ext>
                </a:extLst>
              </a:tr>
            </a:tbl>
          </a:graphicData>
        </a:graphic>
      </p:graphicFrame>
      <p:sp>
        <p:nvSpPr>
          <p:cNvPr id="14" name="TextBox 13"/>
          <p:cNvSpPr txBox="1"/>
          <p:nvPr/>
        </p:nvSpPr>
        <p:spPr>
          <a:xfrm>
            <a:off x="7511660" y="955397"/>
            <a:ext cx="1570462" cy="1384995"/>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b="1" dirty="0" smtClean="0"/>
              <a:t>New Instructor score is about 0.17 of a point lower on average. this is about 2/10 a SD or a small effect size.</a:t>
            </a:r>
          </a:p>
        </p:txBody>
      </p:sp>
    </p:spTree>
    <p:extLst>
      <p:ext uri="{BB962C8B-B14F-4D97-AF65-F5344CB8AC3E}">
        <p14:creationId xmlns:p14="http://schemas.microsoft.com/office/powerpoint/2010/main" val="3668962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15" y="366758"/>
            <a:ext cx="8229600" cy="571589"/>
          </a:xfrm>
        </p:spPr>
        <p:txBody>
          <a:bodyPr/>
          <a:lstStyle/>
          <a:p>
            <a:r>
              <a:rPr lang="en-US" dirty="0" smtClean="0"/>
              <a:t>Course Item Distributions</a:t>
            </a:r>
            <a:endParaRPr lang="en-US" dirty="0"/>
          </a:p>
        </p:txBody>
      </p:sp>
      <p:sp>
        <p:nvSpPr>
          <p:cNvPr id="8" name="Rectangle 4"/>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rebuchet MS" panose="020B0603020202020204" pitchFamily="34" charset="0"/>
              </a:rPr>
              <a:t/>
            </a:r>
            <a:br>
              <a:rPr kumimoji="0" lang="en-US" altLang="en-US" sz="1200" b="0" i="0" u="none" strike="noStrike" cap="none" normalizeH="0" baseline="0" smtClean="0">
                <a:ln>
                  <a:noFill/>
                </a:ln>
                <a:solidFill>
                  <a:srgbClr val="000000"/>
                </a:solidFill>
                <a:effectLst/>
                <a:latin typeface="Trebuchet MS" panose="020B0603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2558822"/>
              </p:ext>
            </p:extLst>
          </p:nvPr>
        </p:nvGraphicFramePr>
        <p:xfrm>
          <a:off x="4097612" y="3037612"/>
          <a:ext cx="4963884" cy="1876960"/>
        </p:xfrm>
        <a:graphic>
          <a:graphicData uri="http://schemas.openxmlformats.org/drawingml/2006/table">
            <a:tbl>
              <a:tblPr/>
              <a:tblGrid>
                <a:gridCol w="1712024">
                  <a:extLst>
                    <a:ext uri="{9D8B030D-6E8A-4147-A177-3AD203B41FA5}">
                      <a16:colId xmlns="" xmlns:a16="http://schemas.microsoft.com/office/drawing/2014/main" val="20000"/>
                    </a:ext>
                  </a:extLst>
                </a:gridCol>
                <a:gridCol w="1672667">
                  <a:extLst>
                    <a:ext uri="{9D8B030D-6E8A-4147-A177-3AD203B41FA5}">
                      <a16:colId xmlns="" xmlns:a16="http://schemas.microsoft.com/office/drawing/2014/main" val="20001"/>
                    </a:ext>
                  </a:extLst>
                </a:gridCol>
                <a:gridCol w="1579193">
                  <a:extLst>
                    <a:ext uri="{9D8B030D-6E8A-4147-A177-3AD203B41FA5}">
                      <a16:colId xmlns="" xmlns:a16="http://schemas.microsoft.com/office/drawing/2014/main" val="20002"/>
                    </a:ext>
                  </a:extLst>
                </a:gridCol>
              </a:tblGrid>
              <a:tr h="234620">
                <a:tc>
                  <a:txBody>
                    <a:bodyPr/>
                    <a:lstStyle/>
                    <a:p>
                      <a:pPr algn="l" fontAlgn="t"/>
                      <a:r>
                        <a:rPr lang="en-US" sz="1400" b="1" i="0" u="none" strike="noStrike" dirty="0">
                          <a:solidFill>
                            <a:srgbClr val="00005E"/>
                          </a:solidFill>
                          <a:effectLst/>
                          <a:latin typeface="Arial" panose="020B0604020202020204" pitchFamily="34" charset="0"/>
                        </a:rPr>
                        <a:t>Statistic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fontAlgn="t"/>
                      <a:r>
                        <a:rPr lang="en-US" sz="1400" b="1" i="0" u="none" strike="noStrike" dirty="0">
                          <a:solidFill>
                            <a:srgbClr val="000000"/>
                          </a:solidFill>
                          <a:effectLst/>
                          <a:latin typeface="Arial" panose="020B0604020202020204" pitchFamily="34" charset="0"/>
                        </a:rPr>
                        <a:t>Q04 New Course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fontAlgn="t"/>
                      <a:r>
                        <a:rPr lang="en-US" sz="1400" b="1" i="0" u="none" strike="noStrike">
                          <a:solidFill>
                            <a:srgbClr val="000000"/>
                          </a:solidFill>
                          <a:effectLst/>
                          <a:latin typeface="Arial" panose="020B0604020202020204" pitchFamily="34" charset="0"/>
                        </a:rPr>
                        <a:t>Q16 Old Course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10000"/>
                  </a:ext>
                </a:extLst>
              </a:tr>
              <a:tr h="234620">
                <a:tc>
                  <a:txBody>
                    <a:bodyPr/>
                    <a:lstStyle/>
                    <a:p>
                      <a:pPr algn="l" fontAlgn="t"/>
                      <a:r>
                        <a:rPr lang="en-US" sz="1400" b="1" i="0" u="none" strike="noStrike" dirty="0">
                          <a:solidFill>
                            <a:srgbClr val="00005E"/>
                          </a:solidFill>
                          <a:effectLst/>
                          <a:latin typeface="Arial" panose="020B0604020202020204" pitchFamily="34" charset="0"/>
                        </a:rPr>
                        <a:t>N of Cases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dirty="0">
                          <a:solidFill>
                            <a:srgbClr val="000000"/>
                          </a:solidFill>
                          <a:effectLst/>
                          <a:latin typeface="Arial" panose="020B0604020202020204" pitchFamily="34" charset="0"/>
                        </a:rPr>
                        <a:t>2353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2353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r h="234620">
                <a:tc>
                  <a:txBody>
                    <a:bodyPr/>
                    <a:lstStyle/>
                    <a:p>
                      <a:pPr algn="l" fontAlgn="t"/>
                      <a:r>
                        <a:rPr lang="en-US" sz="1400" b="1" i="0" u="none" strike="noStrike" dirty="0">
                          <a:solidFill>
                            <a:srgbClr val="00005E"/>
                          </a:solidFill>
                          <a:effectLst/>
                          <a:latin typeface="Arial" panose="020B0604020202020204" pitchFamily="34" charset="0"/>
                        </a:rPr>
                        <a:t>Minimum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dirty="0">
                          <a:solidFill>
                            <a:srgbClr val="000000"/>
                          </a:solidFill>
                          <a:effectLst/>
                          <a:latin typeface="Arial" panose="020B0604020202020204" pitchFamily="34" charset="0"/>
                        </a:rPr>
                        <a:t>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2"/>
                  </a:ext>
                </a:extLst>
              </a:tr>
              <a:tr h="234620">
                <a:tc>
                  <a:txBody>
                    <a:bodyPr/>
                    <a:lstStyle/>
                    <a:p>
                      <a:pPr algn="l" fontAlgn="t"/>
                      <a:r>
                        <a:rPr lang="en-US" sz="1400" b="1" i="0" u="none" strike="noStrike" dirty="0">
                          <a:solidFill>
                            <a:srgbClr val="00005E"/>
                          </a:solidFill>
                          <a:effectLst/>
                          <a:latin typeface="Arial" panose="020B0604020202020204" pitchFamily="34" charset="0"/>
                        </a:rPr>
                        <a:t>Maximum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dirty="0">
                          <a:solidFill>
                            <a:srgbClr val="000000"/>
                          </a:solidFill>
                          <a:effectLst/>
                          <a:latin typeface="Arial" panose="020B0604020202020204" pitchFamily="34" charset="0"/>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r h="234620">
                <a:tc>
                  <a:txBody>
                    <a:bodyPr/>
                    <a:lstStyle/>
                    <a:p>
                      <a:pPr algn="l" fontAlgn="t"/>
                      <a:r>
                        <a:rPr lang="en-US" sz="1400" b="1" i="0" u="none" strike="noStrike" dirty="0">
                          <a:solidFill>
                            <a:srgbClr val="00005E"/>
                          </a:solidFill>
                          <a:effectLst/>
                          <a:latin typeface="Arial" panose="020B0604020202020204" pitchFamily="34" charset="0"/>
                        </a:rPr>
                        <a:t>Interquartile Range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a:solidFill>
                            <a:srgbClr val="000000"/>
                          </a:solidFill>
                          <a:effectLst/>
                          <a:latin typeface="Arial" panose="020B0604020202020204" pitchFamily="34" charset="0"/>
                        </a:rPr>
                        <a:t>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4"/>
                  </a:ext>
                </a:extLst>
              </a:tr>
              <a:tr h="234620">
                <a:tc>
                  <a:txBody>
                    <a:bodyPr/>
                    <a:lstStyle/>
                    <a:p>
                      <a:pPr algn="l" fontAlgn="t"/>
                      <a:r>
                        <a:rPr lang="en-US" sz="1400" b="1" i="0" u="none" strike="noStrike" dirty="0">
                          <a:solidFill>
                            <a:srgbClr val="00005E"/>
                          </a:solidFill>
                          <a:effectLst/>
                          <a:latin typeface="Arial" panose="020B0604020202020204" pitchFamily="34" charset="0"/>
                        </a:rPr>
                        <a:t>Median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a:solidFill>
                            <a:srgbClr val="000000"/>
                          </a:solidFill>
                          <a:effectLst/>
                          <a:latin typeface="Arial" panose="020B0604020202020204" pitchFamily="34" charset="0"/>
                        </a:rPr>
                        <a:t>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5"/>
                  </a:ext>
                </a:extLst>
              </a:tr>
              <a:tr h="234620">
                <a:tc>
                  <a:txBody>
                    <a:bodyPr/>
                    <a:lstStyle/>
                    <a:p>
                      <a:pPr algn="l" fontAlgn="t"/>
                      <a:r>
                        <a:rPr lang="en-US" sz="1400" b="1" i="0" u="none" strike="noStrike" dirty="0">
                          <a:solidFill>
                            <a:srgbClr val="00005E"/>
                          </a:solidFill>
                          <a:effectLst/>
                          <a:latin typeface="Arial" panose="020B0604020202020204" pitchFamily="34" charset="0"/>
                        </a:rPr>
                        <a:t>Arithmetic 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a:solidFill>
                            <a:srgbClr val="000000"/>
                          </a:solidFill>
                          <a:effectLst/>
                          <a:latin typeface="Arial" panose="020B0604020202020204" pitchFamily="34" charset="0"/>
                        </a:rPr>
                        <a:t>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6"/>
                  </a:ext>
                </a:extLst>
              </a:tr>
              <a:tr h="234620">
                <a:tc>
                  <a:txBody>
                    <a:bodyPr/>
                    <a:lstStyle/>
                    <a:p>
                      <a:pPr algn="l" fontAlgn="t"/>
                      <a:r>
                        <a:rPr lang="en-US" sz="1400" b="1" i="0" u="none" strike="noStrike" dirty="0">
                          <a:solidFill>
                            <a:srgbClr val="00005E"/>
                          </a:solidFill>
                          <a:effectLst/>
                          <a:latin typeface="Arial" panose="020B0604020202020204" pitchFamily="34" charset="0"/>
                        </a:rPr>
                        <a:t>Standard Deviation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400" b="1" i="0" u="none" strike="noStrike">
                          <a:solidFill>
                            <a:srgbClr val="000000"/>
                          </a:solidFill>
                          <a:effectLst/>
                          <a:latin typeface="Arial" panose="020B0604020202020204" pitchFamily="34" charset="0"/>
                        </a:rPr>
                        <a:t>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i="0" u="none" strike="noStrike" dirty="0">
                          <a:solidFill>
                            <a:srgbClr val="000000"/>
                          </a:solidFill>
                          <a:effectLst/>
                          <a:latin typeface="Arial" panose="020B0604020202020204" pitchFamily="34" charset="0"/>
                        </a:rPr>
                        <a:t>0.59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 xmlns:a16="http://schemas.microsoft.com/office/drawing/2014/main" val="10007"/>
                  </a:ext>
                </a:extLst>
              </a:tr>
            </a:tbl>
          </a:graphicData>
        </a:graphic>
      </p:graphicFrame>
      <p:pic>
        <p:nvPicPr>
          <p:cNvPr id="7" name="Picture 6"/>
          <p:cNvPicPr>
            <a:picLocks noChangeAspect="1"/>
          </p:cNvPicPr>
          <p:nvPr/>
        </p:nvPicPr>
        <p:blipFill>
          <a:blip r:embed="rId3"/>
          <a:stretch>
            <a:fillRect/>
          </a:stretch>
        </p:blipFill>
        <p:spPr>
          <a:xfrm>
            <a:off x="80819" y="1224775"/>
            <a:ext cx="3968048" cy="3784907"/>
          </a:xfrm>
          <a:prstGeom prst="rect">
            <a:avLst/>
          </a:prstGeom>
        </p:spPr>
      </p:pic>
      <p:pic>
        <p:nvPicPr>
          <p:cNvPr id="12" name="IMG5062" descr="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106" y="1072529"/>
            <a:ext cx="4083895" cy="18697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51163" y="490182"/>
            <a:ext cx="1591652" cy="1384995"/>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b="1" dirty="0" smtClean="0"/>
              <a:t>New Course score is about 0.08 of a point lower on average or less than 2/10 SD or not meaningful.</a:t>
            </a:r>
          </a:p>
        </p:txBody>
      </p:sp>
    </p:spTree>
    <p:extLst>
      <p:ext uri="{BB962C8B-B14F-4D97-AF65-F5344CB8AC3E}">
        <p14:creationId xmlns:p14="http://schemas.microsoft.com/office/powerpoint/2010/main" val="427305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6" y="223078"/>
            <a:ext cx="8229600" cy="421691"/>
          </a:xfrm>
        </p:spPr>
        <p:txBody>
          <a:bodyPr/>
          <a:lstStyle/>
          <a:p>
            <a:r>
              <a:rPr lang="en-US" sz="2400" dirty="0" smtClean="0"/>
              <a:t>Distribution of the Difference Old and New</a:t>
            </a:r>
            <a:endParaRPr lang="en-US" sz="2400" dirty="0"/>
          </a:p>
        </p:txBody>
      </p:sp>
      <p:pic>
        <p:nvPicPr>
          <p:cNvPr id="14" name="IMG5064"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390" y="691662"/>
            <a:ext cx="7317724" cy="355645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878015" y="597877"/>
            <a:ext cx="0" cy="324729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582507" y="597877"/>
            <a:ext cx="0" cy="324729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499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67152" y="888452"/>
            <a:ext cx="7902527" cy="3449086"/>
          </a:xfrm>
        </p:spPr>
        <p:txBody>
          <a:bodyPr/>
          <a:lstStyle/>
          <a:p>
            <a:r>
              <a:rPr lang="en-US" dirty="0" smtClean="0"/>
              <a:t>There was a request to revise the items and form used to obtain student feedback on instruction and course. Concerns about the comparability of the old data and items to the new was of importance for longitudinal uses such as promotion and tenure.  A process to examine this and other concerns about the form was developed.  The experimental form contained the two new items on instructor and course, along with the previous teacher and course items.  Previous work with the old form had used additional items as a validation reference and items used here were selected to serve the same purpose. A summary of this previous study is </a:t>
            </a:r>
            <a:r>
              <a:rPr lang="en-US" dirty="0"/>
              <a:t>available online at</a:t>
            </a:r>
            <a:r>
              <a:rPr lang="en-US" dirty="0" smtClean="0"/>
              <a:t>: </a:t>
            </a:r>
            <a:r>
              <a:rPr lang="en-US" dirty="0" smtClean="0">
                <a:hlinkClick r:id="rId3"/>
              </a:rPr>
              <a:t>http</a:t>
            </a:r>
            <a:r>
              <a:rPr lang="en-US" dirty="0">
                <a:hlinkClick r:id="rId3"/>
              </a:rPr>
              <a:t>://</a:t>
            </a:r>
            <a:r>
              <a:rPr lang="en-US" dirty="0" smtClean="0">
                <a:hlinkClick r:id="rId3"/>
              </a:rPr>
              <a:t>www.uidaho.edu/provost/iea/accreditation-evaluation/student-evaluation</a:t>
            </a:r>
            <a:r>
              <a:rPr lang="en-US" dirty="0" smtClean="0"/>
              <a:t>. The revised form and items were administered campus-wide in the Fall of 2016 and the Spring of 2017.  This report makes use of these data.  </a:t>
            </a:r>
            <a:endParaRPr lang="en-US" dirty="0"/>
          </a:p>
        </p:txBody>
      </p:sp>
      <p:sp>
        <p:nvSpPr>
          <p:cNvPr id="3" name="Title 2"/>
          <p:cNvSpPr>
            <a:spLocks noGrp="1"/>
          </p:cNvSpPr>
          <p:nvPr>
            <p:ph type="title"/>
          </p:nvPr>
        </p:nvSpPr>
        <p:spPr>
          <a:xfrm>
            <a:off x="339644" y="316863"/>
            <a:ext cx="8229600" cy="571589"/>
          </a:xfrm>
        </p:spPr>
        <p:txBody>
          <a:bodyPr/>
          <a:lstStyle/>
          <a:p>
            <a:r>
              <a:rPr lang="en-US" dirty="0" smtClean="0"/>
              <a:t>Purpose: Initial Study</a:t>
            </a:r>
            <a:endParaRPr lang="en-US" dirty="0"/>
          </a:p>
        </p:txBody>
      </p:sp>
    </p:spTree>
    <p:extLst>
      <p:ext uri="{BB962C8B-B14F-4D97-AF65-F5344CB8AC3E}">
        <p14:creationId xmlns:p14="http://schemas.microsoft.com/office/powerpoint/2010/main" val="270912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37260" y="2530819"/>
            <a:ext cx="7737491" cy="1263941"/>
          </a:xfrm>
        </p:spPr>
        <p:txBody>
          <a:bodyPr/>
          <a:lstStyle/>
          <a:p>
            <a:pPr marL="285750" indent="-285750">
              <a:buFont typeface="Arial" panose="020B0604020202020204" pitchFamily="34" charset="0"/>
              <a:buChar char="•"/>
            </a:pPr>
            <a:r>
              <a:rPr lang="en-US" sz="2000" b="1" dirty="0"/>
              <a:t>5. (New) Overall, the instructor’s delivery and efforts contributed to your understanding of the course material.</a:t>
            </a:r>
          </a:p>
          <a:p>
            <a:pPr marL="285750" indent="-285750">
              <a:buFont typeface="Arial" panose="020B0604020202020204" pitchFamily="34" charset="0"/>
              <a:buChar char="•"/>
            </a:pPr>
            <a:r>
              <a:rPr lang="en-US" sz="2000" b="1" dirty="0"/>
              <a:t>17. (Old) Overall, how would you rate the instructor’s performance in teaching this course?</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576905" y="1224229"/>
            <a:ext cx="8229600" cy="1027481"/>
          </a:xfrm>
        </p:spPr>
        <p:txBody>
          <a:bodyPr/>
          <a:lstStyle/>
          <a:p>
            <a:pPr algn="ctr"/>
            <a:r>
              <a:rPr lang="en-US" sz="3200" dirty="0" smtClean="0"/>
              <a:t>Instructor Items: Relationships to other items and Demographics</a:t>
            </a:r>
            <a:endParaRPr lang="en-US" sz="3200" dirty="0"/>
          </a:p>
        </p:txBody>
      </p:sp>
    </p:spTree>
    <p:extLst>
      <p:ext uri="{BB962C8B-B14F-4D97-AF65-F5344CB8AC3E}">
        <p14:creationId xmlns:p14="http://schemas.microsoft.com/office/powerpoint/2010/main" val="115447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92" y="184979"/>
            <a:ext cx="8229600" cy="571589"/>
          </a:xfrm>
        </p:spPr>
        <p:txBody>
          <a:bodyPr/>
          <a:lstStyle/>
          <a:p>
            <a:r>
              <a:rPr lang="en-US" dirty="0" smtClean="0"/>
              <a:t>Additional Items</a:t>
            </a:r>
            <a:endParaRPr lang="en-US" dirty="0"/>
          </a:p>
        </p:txBody>
      </p:sp>
      <p:sp>
        <p:nvSpPr>
          <p:cNvPr id="4" name="Text Placeholder 3"/>
          <p:cNvSpPr>
            <a:spLocks noGrp="1"/>
          </p:cNvSpPr>
          <p:nvPr>
            <p:ph type="body" sz="quarter" idx="11"/>
          </p:nvPr>
        </p:nvSpPr>
        <p:spPr>
          <a:xfrm>
            <a:off x="886899" y="976375"/>
            <a:ext cx="8160848" cy="3138424"/>
          </a:xfrm>
        </p:spPr>
        <p:txBody>
          <a:bodyPr/>
          <a:lstStyle/>
          <a:p>
            <a:pPr>
              <a:spcAft>
                <a:spcPts val="0"/>
              </a:spcAft>
            </a:pPr>
            <a:r>
              <a:rPr lang="en-US" sz="1600" dirty="0"/>
              <a:t>01. How often did you attend class or </a:t>
            </a:r>
            <a:r>
              <a:rPr lang="en-US" sz="1600" dirty="0" smtClean="0"/>
              <a:t>an online </a:t>
            </a:r>
            <a:r>
              <a:rPr lang="en-US" sz="1600" dirty="0"/>
              <a:t>learning environment? </a:t>
            </a:r>
          </a:p>
          <a:p>
            <a:pPr>
              <a:spcAft>
                <a:spcPts val="0"/>
              </a:spcAft>
            </a:pPr>
            <a:r>
              <a:rPr lang="en-US" sz="1600" dirty="0"/>
              <a:t>02. How many hours per week (outside of class) did you do work for this course?  </a:t>
            </a:r>
          </a:p>
          <a:p>
            <a:pPr>
              <a:spcAft>
                <a:spcPts val="0"/>
              </a:spcAft>
            </a:pPr>
            <a:r>
              <a:rPr lang="en-US" sz="1600" dirty="0"/>
              <a:t>03. The instructor expressed clear expectations for learning outcomes in this </a:t>
            </a:r>
            <a:r>
              <a:rPr lang="en-US" sz="1600" dirty="0" smtClean="0"/>
              <a:t>course.</a:t>
            </a:r>
            <a:endParaRPr lang="en-US" sz="1600" dirty="0"/>
          </a:p>
          <a:p>
            <a:pPr>
              <a:spcAft>
                <a:spcPts val="0"/>
              </a:spcAft>
            </a:pPr>
            <a:r>
              <a:rPr lang="en-US" sz="1600" dirty="0"/>
              <a:t>06. The instructor was helpful to me outside of class or </a:t>
            </a:r>
            <a:r>
              <a:rPr lang="en-US" sz="1600" dirty="0" smtClean="0"/>
              <a:t>in the online </a:t>
            </a:r>
            <a:r>
              <a:rPr lang="en-US" sz="1600" dirty="0"/>
              <a:t>learning environment. </a:t>
            </a:r>
          </a:p>
          <a:p>
            <a:pPr>
              <a:spcAft>
                <a:spcPts val="0"/>
              </a:spcAft>
            </a:pPr>
            <a:r>
              <a:rPr lang="en-US" sz="1600" dirty="0"/>
              <a:t>09. </a:t>
            </a:r>
            <a:r>
              <a:rPr lang="en-US" sz="1600" dirty="0" smtClean="0"/>
              <a:t>Clarity </a:t>
            </a:r>
            <a:r>
              <a:rPr lang="en-US" sz="1600" dirty="0"/>
              <a:t>of instructor’s explanations. </a:t>
            </a:r>
          </a:p>
          <a:p>
            <a:pPr>
              <a:spcAft>
                <a:spcPts val="0"/>
              </a:spcAft>
            </a:pPr>
            <a:r>
              <a:rPr lang="en-US" sz="1600" dirty="0"/>
              <a:t>10. Likelihood you would recommend this instructor to others. </a:t>
            </a:r>
          </a:p>
          <a:p>
            <a:pPr>
              <a:spcAft>
                <a:spcPts val="0"/>
              </a:spcAft>
            </a:pPr>
            <a:r>
              <a:rPr lang="en-US" sz="1600" dirty="0"/>
              <a:t>11. Instructor’s ability to stimulate interest in the course topics</a:t>
            </a:r>
          </a:p>
          <a:p>
            <a:pPr>
              <a:spcAft>
                <a:spcPts val="0"/>
              </a:spcAft>
            </a:pPr>
            <a:r>
              <a:rPr lang="en-US" sz="1600" dirty="0"/>
              <a:t>12. Presentation of course material by the instructor. </a:t>
            </a:r>
          </a:p>
          <a:p>
            <a:pPr>
              <a:spcAft>
                <a:spcPts val="0"/>
              </a:spcAft>
            </a:pPr>
            <a:r>
              <a:rPr lang="en-US" sz="1600" dirty="0"/>
              <a:t>13. Course’s value in gaining an understanding of the subject matter. </a:t>
            </a:r>
          </a:p>
          <a:p>
            <a:pPr>
              <a:spcAft>
                <a:spcPts val="0"/>
              </a:spcAft>
            </a:pPr>
            <a:r>
              <a:rPr lang="en-US" sz="1600" dirty="0"/>
              <a:t>14. Appropriateness of level at which course material is covered. </a:t>
            </a:r>
          </a:p>
          <a:p>
            <a:pPr>
              <a:spcAft>
                <a:spcPts val="0"/>
              </a:spcAft>
            </a:pPr>
            <a:r>
              <a:rPr lang="en-US" sz="1600" dirty="0"/>
              <a:t>15. Relevance of written assignments to course materials. </a:t>
            </a:r>
          </a:p>
          <a:p>
            <a:endParaRPr lang="en-US" sz="1600" dirty="0"/>
          </a:p>
        </p:txBody>
      </p:sp>
    </p:spTree>
    <p:extLst>
      <p:ext uri="{BB962C8B-B14F-4D97-AF65-F5344CB8AC3E}">
        <p14:creationId xmlns:p14="http://schemas.microsoft.com/office/powerpoint/2010/main" val="521530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0" y="114211"/>
            <a:ext cx="8229600" cy="571589"/>
          </a:xfrm>
        </p:spPr>
        <p:txBody>
          <a:bodyPr/>
          <a:lstStyle/>
          <a:p>
            <a:r>
              <a:rPr lang="en-US" dirty="0" smtClean="0"/>
              <a:t>Instructor Item Relationships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39817637"/>
              </p:ext>
            </p:extLst>
          </p:nvPr>
        </p:nvGraphicFramePr>
        <p:xfrm>
          <a:off x="348434" y="624254"/>
          <a:ext cx="8493109" cy="3424866"/>
        </p:xfrm>
        <a:graphic>
          <a:graphicData uri="http://schemas.openxmlformats.org/drawingml/2006/table">
            <a:tbl>
              <a:tblPr/>
              <a:tblGrid>
                <a:gridCol w="6781387">
                  <a:extLst>
                    <a:ext uri="{9D8B030D-6E8A-4147-A177-3AD203B41FA5}">
                      <a16:colId xmlns="" xmlns:a16="http://schemas.microsoft.com/office/drawing/2014/main" val="20000"/>
                    </a:ext>
                  </a:extLst>
                </a:gridCol>
                <a:gridCol w="423792">
                  <a:extLst>
                    <a:ext uri="{9D8B030D-6E8A-4147-A177-3AD203B41FA5}">
                      <a16:colId xmlns="" xmlns:a16="http://schemas.microsoft.com/office/drawing/2014/main" val="20001"/>
                    </a:ext>
                  </a:extLst>
                </a:gridCol>
                <a:gridCol w="423792">
                  <a:extLst>
                    <a:ext uri="{9D8B030D-6E8A-4147-A177-3AD203B41FA5}">
                      <a16:colId xmlns="" xmlns:a16="http://schemas.microsoft.com/office/drawing/2014/main" val="20002"/>
                    </a:ext>
                  </a:extLst>
                </a:gridCol>
                <a:gridCol w="542983">
                  <a:extLst>
                    <a:ext uri="{9D8B030D-6E8A-4147-A177-3AD203B41FA5}">
                      <a16:colId xmlns="" xmlns:a16="http://schemas.microsoft.com/office/drawing/2014/main" val="20003"/>
                    </a:ext>
                  </a:extLst>
                </a:gridCol>
                <a:gridCol w="321155">
                  <a:extLst>
                    <a:ext uri="{9D8B030D-6E8A-4147-A177-3AD203B41FA5}">
                      <a16:colId xmlns="" xmlns:a16="http://schemas.microsoft.com/office/drawing/2014/main" val="20004"/>
                    </a:ext>
                  </a:extLst>
                </a:gridCol>
              </a:tblGrid>
              <a:tr h="1389185">
                <a:tc>
                  <a:txBody>
                    <a:bodyPr/>
                    <a:lstStyle/>
                    <a:p>
                      <a:pPr algn="ctr" fontAlgn="ctr">
                        <a:spcAft>
                          <a:spcPts val="600"/>
                        </a:spcAft>
                      </a:pPr>
                      <a:r>
                        <a:rPr lang="en-US" sz="2000" b="1" i="0" u="none" strike="noStrike" dirty="0">
                          <a:solidFill>
                            <a:srgbClr val="000000"/>
                          </a:solidFill>
                          <a:effectLst/>
                          <a:latin typeface="Arial" panose="020B0604020202020204" pitchFamily="34" charset="0"/>
                        </a:rPr>
                        <a:t>Correlations with Items </a:t>
                      </a:r>
                      <a:r>
                        <a:rPr lang="en-US" sz="2000" b="1" i="0" u="none" strike="noStrike" dirty="0" smtClean="0">
                          <a:solidFill>
                            <a:srgbClr val="000000"/>
                          </a:solidFill>
                          <a:effectLst/>
                          <a:latin typeface="Arial" panose="020B0604020202020204" pitchFamily="34" charset="0"/>
                        </a:rPr>
                        <a:t>to Old </a:t>
                      </a:r>
                      <a:r>
                        <a:rPr lang="en-US" sz="2000" b="1" i="0" u="none" strike="noStrike" dirty="0">
                          <a:solidFill>
                            <a:srgbClr val="000000"/>
                          </a:solidFill>
                          <a:effectLst/>
                          <a:latin typeface="Arial" panose="020B0604020202020204" pitchFamily="34" charset="0"/>
                        </a:rPr>
                        <a:t>and New Instructor </a:t>
                      </a:r>
                      <a:r>
                        <a:rPr lang="en-US" sz="2000" b="1" i="0" u="none" strike="noStrike" dirty="0" smtClean="0">
                          <a:solidFill>
                            <a:srgbClr val="000000"/>
                          </a:solidFill>
                          <a:effectLst/>
                          <a:latin typeface="Arial" panose="020B0604020202020204" pitchFamily="34" charset="0"/>
                        </a:rPr>
                        <a:t>Scores: Top 5 (5+ Responses).  </a:t>
                      </a:r>
                    </a:p>
                    <a:p>
                      <a:pPr algn="ctr" fontAlgn="ctr"/>
                      <a:r>
                        <a:rPr lang="en-US" sz="1600" b="1" i="1" u="none" strike="noStrike" dirty="0" smtClean="0">
                          <a:solidFill>
                            <a:srgbClr val="000000"/>
                          </a:solidFill>
                          <a:effectLst/>
                          <a:latin typeface="Arial" panose="020B0604020202020204" pitchFamily="34" charset="0"/>
                        </a:rPr>
                        <a:t>These 6 items account for 91% of the variance of the New Instructor Item. </a:t>
                      </a:r>
                      <a:endParaRPr lang="en-US" sz="1600" b="1" i="1" u="none" strike="noStrike" dirty="0">
                        <a:solidFill>
                          <a:srgbClr val="000000"/>
                        </a:solidFill>
                        <a:effectLst/>
                        <a:latin typeface="Arial" panose="020B0604020202020204" pitchFamily="34" charset="0"/>
                      </a:endParaRP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b"/>
                      <a:r>
                        <a:rPr lang="en-US" sz="1600" b="1" i="0" u="none" strike="noStrike" dirty="0">
                          <a:solidFill>
                            <a:srgbClr val="000000"/>
                          </a:solidFill>
                          <a:effectLst/>
                          <a:latin typeface="Arial" panose="020B0604020202020204" pitchFamily="34" charset="0"/>
                        </a:rPr>
                        <a:t>5. </a:t>
                      </a:r>
                      <a:r>
                        <a:rPr lang="en-US" sz="1600" b="1" i="0" u="none" strike="noStrike" dirty="0" smtClean="0">
                          <a:solidFill>
                            <a:srgbClr val="000000"/>
                          </a:solidFill>
                          <a:effectLst/>
                          <a:latin typeface="Arial" panose="020B0604020202020204" pitchFamily="34" charset="0"/>
                        </a:rPr>
                        <a:t>New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New Inst</a:t>
                      </a:r>
                      <a:r>
                        <a:rPr lang="en-US" sz="1600" b="0" i="0" u="none" strike="noStrike" dirty="0" smtClean="0">
                          <a:solidFill>
                            <a:srgbClr val="000000"/>
                          </a:solidFill>
                          <a:effectLst/>
                          <a:latin typeface="Arial" panose="020B0604020202020204" pitchFamily="34" charset="0"/>
                        </a:rPr>
                        <a:t>.</a:t>
                      </a:r>
                      <a:endParaRPr lang="en-US" sz="1600" b="0"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17. </a:t>
                      </a:r>
                      <a:r>
                        <a:rPr lang="en-US" sz="1600" b="1" i="0" u="none" strike="noStrike" dirty="0" smtClean="0">
                          <a:solidFill>
                            <a:srgbClr val="000000"/>
                          </a:solidFill>
                          <a:effectLst/>
                          <a:latin typeface="Arial" panose="020B0604020202020204" pitchFamily="34" charset="0"/>
                        </a:rPr>
                        <a:t>Old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Old Inst. </a:t>
                      </a:r>
                      <a:endParaRPr lang="en-US" sz="1600" b="0" i="1"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5992">
                <a:tc>
                  <a:txBody>
                    <a:bodyPr/>
                    <a:lstStyle/>
                    <a:p>
                      <a:pPr algn="l" fontAlgn="t"/>
                      <a:r>
                        <a:rPr lang="en-US" sz="1600" b="1" i="0" u="none" strike="noStrike" dirty="0">
                          <a:solidFill>
                            <a:srgbClr val="000000"/>
                          </a:solidFill>
                          <a:effectLst/>
                          <a:latin typeface="Arial" panose="020B0604020202020204" pitchFamily="34" charset="0"/>
                        </a:rPr>
                        <a:t>12. Presentation of course material by the instructor.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a:solidFill>
                            <a:srgbClr val="000000"/>
                          </a:solidFill>
                          <a:effectLst/>
                          <a:latin typeface="Arial" panose="020B0604020202020204" pitchFamily="34"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244849">
                <a:tc>
                  <a:txBody>
                    <a:bodyPr/>
                    <a:lstStyle/>
                    <a:p>
                      <a:pPr algn="l" fontAlgn="t"/>
                      <a:r>
                        <a:rPr lang="en-US" sz="1600" b="1" i="0" u="none" strike="noStrike" dirty="0">
                          <a:solidFill>
                            <a:srgbClr val="000000"/>
                          </a:solidFill>
                          <a:effectLst/>
                          <a:latin typeface="Arial" panose="020B0604020202020204" pitchFamily="34" charset="0"/>
                        </a:rPr>
                        <a:t>10. Likelihood you would recommend this instructor to others.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a:solidFill>
                            <a:srgbClr val="000000"/>
                          </a:solidFill>
                          <a:effectLst/>
                          <a:latin typeface="Arial" panose="020B0604020202020204" pitchFamily="34" charset="0"/>
                        </a:rPr>
                        <a:t>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97207">
                <a:tc>
                  <a:txBody>
                    <a:bodyPr/>
                    <a:lstStyle/>
                    <a:p>
                      <a:pPr algn="l" fontAlgn="t"/>
                      <a:r>
                        <a:rPr lang="en-US" sz="1600" b="1" i="0" u="none" strike="noStrike" dirty="0">
                          <a:solidFill>
                            <a:srgbClr val="000000"/>
                          </a:solidFill>
                          <a:effectLst/>
                          <a:latin typeface="Arial" panose="020B0604020202020204" pitchFamily="34" charset="0"/>
                        </a:rPr>
                        <a:t>09. </a:t>
                      </a:r>
                      <a:r>
                        <a:rPr lang="en-US" sz="1600" b="1" i="0" u="none" strike="noStrike" dirty="0" smtClean="0">
                          <a:solidFill>
                            <a:srgbClr val="000000"/>
                          </a:solidFill>
                          <a:effectLst/>
                          <a:latin typeface="Arial" panose="020B0604020202020204" pitchFamily="34" charset="0"/>
                        </a:rPr>
                        <a:t>Clarity </a:t>
                      </a:r>
                      <a:r>
                        <a:rPr lang="en-US" sz="1600" b="1" i="0" u="none" strike="noStrike" dirty="0">
                          <a:solidFill>
                            <a:srgbClr val="000000"/>
                          </a:solidFill>
                          <a:effectLst/>
                          <a:latin typeface="Arial" panose="020B0604020202020204" pitchFamily="34" charset="0"/>
                        </a:rPr>
                        <a:t>of instructor’s explanations.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a:solidFill>
                            <a:srgbClr val="000000"/>
                          </a:solidFill>
                          <a:effectLst/>
                          <a:latin typeface="Arial" panose="020B0604020202020204" pitchFamily="34" charset="0"/>
                        </a:rPr>
                        <a:t>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263865">
                <a:tc>
                  <a:txBody>
                    <a:bodyPr/>
                    <a:lstStyle/>
                    <a:p>
                      <a:pPr algn="l" fontAlgn="t"/>
                      <a:r>
                        <a:rPr lang="en-US" sz="1600" b="1" i="0" u="none" strike="noStrike" dirty="0">
                          <a:solidFill>
                            <a:srgbClr val="000000"/>
                          </a:solidFill>
                          <a:effectLst/>
                          <a:latin typeface="Arial" panose="020B0604020202020204" pitchFamily="34" charset="0"/>
                        </a:rPr>
                        <a:t>03. The instructor expressed clear expectations for learning </a:t>
                      </a:r>
                      <a:endParaRPr lang="en-US" sz="1600" b="1" i="0" u="none" strike="noStrike" dirty="0" smtClean="0">
                        <a:solidFill>
                          <a:srgbClr val="000000"/>
                        </a:solidFill>
                        <a:effectLst/>
                        <a:latin typeface="Arial" panose="020B0604020202020204" pitchFamily="34" charset="0"/>
                      </a:endParaRPr>
                    </a:p>
                    <a:p>
                      <a:pPr algn="l" fontAlgn="t"/>
                      <a:r>
                        <a:rPr lang="en-US" sz="1600" b="1" i="0" u="none" strike="noStrike" dirty="0" smtClean="0">
                          <a:solidFill>
                            <a:srgbClr val="000000"/>
                          </a:solidFill>
                          <a:effectLst/>
                          <a:latin typeface="Arial" panose="020B0604020202020204" pitchFamily="34" charset="0"/>
                        </a:rPr>
                        <a:t>      outcomes </a:t>
                      </a:r>
                      <a:r>
                        <a:rPr lang="en-US" sz="1600" b="1" i="0" u="none" strike="noStrike" dirty="0">
                          <a:solidFill>
                            <a:srgbClr val="000000"/>
                          </a:solidFill>
                          <a:effectLst/>
                          <a:latin typeface="Arial" panose="020B0604020202020204" pitchFamily="34" charset="0"/>
                        </a:rPr>
                        <a:t>in this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a:solidFill>
                            <a:srgbClr val="000000"/>
                          </a:solidFill>
                          <a:effectLst/>
                          <a:latin typeface="Arial" panose="020B0604020202020204" pitchFamily="34" charset="0"/>
                        </a:rPr>
                        <a:t>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Arial" panose="020B060402020202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54977">
                <a:tc>
                  <a:txBody>
                    <a:bodyPr/>
                    <a:lstStyle/>
                    <a:p>
                      <a:pPr algn="l" fontAlgn="t"/>
                      <a:r>
                        <a:rPr lang="en-US" sz="1600" b="1" i="0" u="none" strike="noStrike" dirty="0">
                          <a:solidFill>
                            <a:srgbClr val="000000"/>
                          </a:solidFill>
                          <a:effectLst/>
                          <a:latin typeface="Arial" panose="020B0604020202020204" pitchFamily="34" charset="0"/>
                        </a:rPr>
                        <a:t>13. Course’s value in gaining an understanding of the subject matter.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a:solidFill>
                            <a:srgbClr val="000000"/>
                          </a:solidFill>
                          <a:effectLst/>
                          <a:latin typeface="Arial" panose="020B0604020202020204" pitchFamily="34" charset="0"/>
                        </a:rPr>
                        <a:t>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600" b="0" i="0" u="none" strike="noStrike" dirty="0">
                          <a:solidFill>
                            <a:srgbClr val="000000"/>
                          </a:solidFill>
                          <a:effectLst/>
                          <a:latin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600" b="0" i="0" u="none" strike="noStrike" dirty="0">
                          <a:solidFill>
                            <a:srgbClr val="000000"/>
                          </a:solidFill>
                          <a:effectLst/>
                          <a:latin typeface="Arial" panose="020B0604020202020204" pitchFamily="34" charset="0"/>
                        </a:rPr>
                        <a:t>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310777">
                <a:tc>
                  <a:txBody>
                    <a:bodyPr/>
                    <a:lstStyle/>
                    <a:p>
                      <a:pPr algn="l" fontAlgn="t"/>
                      <a:r>
                        <a:rPr lang="en-US" sz="1600" b="1" i="0" u="none" strike="noStrike" dirty="0">
                          <a:solidFill>
                            <a:srgbClr val="000000"/>
                          </a:solidFill>
                          <a:effectLst/>
                          <a:latin typeface="Arial" panose="020B0604020202020204" pitchFamily="34" charset="0"/>
                        </a:rPr>
                        <a:t>11. Instructor’s ability to stimulate interest in the course topics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a:solidFill>
                            <a:srgbClr val="000000"/>
                          </a:solidFill>
                          <a:effectLst/>
                          <a:latin typeface="Arial" panose="020B0604020202020204" pitchFamily="34" charset="0"/>
                        </a:rPr>
                        <a:t>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600" b="0" i="0" u="none" strike="noStrike" dirty="0">
                          <a:solidFill>
                            <a:srgbClr val="000000"/>
                          </a:solidFill>
                          <a:effectLst/>
                          <a:latin typeface="Arial" panose="020B060402020202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600" b="0" i="0" u="none" strike="noStrike">
                          <a:solidFill>
                            <a:srgbClr val="000000"/>
                          </a:solidFill>
                          <a:effectLst/>
                          <a:latin typeface="Arial" panose="020B0604020202020204" pitchFamily="34"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bl>
          </a:graphicData>
        </a:graphic>
      </p:graphicFrame>
      <p:sp>
        <p:nvSpPr>
          <p:cNvPr id="11" name="TextBox 10"/>
          <p:cNvSpPr txBox="1"/>
          <p:nvPr/>
        </p:nvSpPr>
        <p:spPr>
          <a:xfrm>
            <a:off x="1703070" y="4556529"/>
            <a:ext cx="4682116" cy="369332"/>
          </a:xfrm>
          <a:prstGeom prst="rect">
            <a:avLst/>
          </a:prstGeom>
        </p:spPr>
        <p:txBody>
          <a:bodyPr wrap="none" rtlCol="0">
            <a:spAutoFit/>
          </a:bodyPr>
          <a:lstStyle/>
          <a:p>
            <a:r>
              <a:rPr lang="en-US" sz="1800" b="1" i="1" dirty="0" smtClean="0"/>
              <a:t>Effect Size: 0.2 small, 0.5 medium and 0.8 large</a:t>
            </a:r>
          </a:p>
        </p:txBody>
      </p:sp>
    </p:spTree>
    <p:extLst>
      <p:ext uri="{BB962C8B-B14F-4D97-AF65-F5344CB8AC3E}">
        <p14:creationId xmlns:p14="http://schemas.microsoft.com/office/powerpoint/2010/main" val="273489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0" y="205651"/>
            <a:ext cx="8229600" cy="571589"/>
          </a:xfrm>
        </p:spPr>
        <p:txBody>
          <a:bodyPr/>
          <a:lstStyle/>
          <a:p>
            <a:r>
              <a:rPr lang="en-US" dirty="0" smtClean="0"/>
              <a:t>Instructor Item Relationships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7785743"/>
              </p:ext>
            </p:extLst>
          </p:nvPr>
        </p:nvGraphicFramePr>
        <p:xfrm>
          <a:off x="509953" y="709539"/>
          <a:ext cx="8468750" cy="3125811"/>
        </p:xfrm>
        <a:graphic>
          <a:graphicData uri="http://schemas.openxmlformats.org/drawingml/2006/table">
            <a:tbl>
              <a:tblPr/>
              <a:tblGrid>
                <a:gridCol w="6339255">
                  <a:extLst>
                    <a:ext uri="{9D8B030D-6E8A-4147-A177-3AD203B41FA5}">
                      <a16:colId xmlns="" xmlns:a16="http://schemas.microsoft.com/office/drawing/2014/main" val="20000"/>
                    </a:ext>
                  </a:extLst>
                </a:gridCol>
                <a:gridCol w="563115">
                  <a:extLst>
                    <a:ext uri="{9D8B030D-6E8A-4147-A177-3AD203B41FA5}">
                      <a16:colId xmlns="" xmlns:a16="http://schemas.microsoft.com/office/drawing/2014/main" val="20001"/>
                    </a:ext>
                  </a:extLst>
                </a:gridCol>
                <a:gridCol w="436349">
                  <a:extLst>
                    <a:ext uri="{9D8B030D-6E8A-4147-A177-3AD203B41FA5}">
                      <a16:colId xmlns="" xmlns:a16="http://schemas.microsoft.com/office/drawing/2014/main" val="20002"/>
                    </a:ext>
                  </a:extLst>
                </a:gridCol>
                <a:gridCol w="525856">
                  <a:extLst>
                    <a:ext uri="{9D8B030D-6E8A-4147-A177-3AD203B41FA5}">
                      <a16:colId xmlns="" xmlns:a16="http://schemas.microsoft.com/office/drawing/2014/main" val="20003"/>
                    </a:ext>
                  </a:extLst>
                </a:gridCol>
                <a:gridCol w="604175">
                  <a:extLst>
                    <a:ext uri="{9D8B030D-6E8A-4147-A177-3AD203B41FA5}">
                      <a16:colId xmlns="" xmlns:a16="http://schemas.microsoft.com/office/drawing/2014/main" val="20004"/>
                    </a:ext>
                  </a:extLst>
                </a:gridCol>
              </a:tblGrid>
              <a:tr h="1462161">
                <a:tc>
                  <a:txBody>
                    <a:bodyPr/>
                    <a:lstStyle/>
                    <a:p>
                      <a:pPr algn="ctr" fontAlgn="ctr"/>
                      <a:r>
                        <a:rPr lang="en-US" sz="2400" b="1" i="0" u="none" strike="noStrike" dirty="0">
                          <a:solidFill>
                            <a:srgbClr val="000000"/>
                          </a:solidFill>
                          <a:effectLst/>
                          <a:latin typeface="Arial" panose="020B0604020202020204" pitchFamily="34" charset="0"/>
                        </a:rPr>
                        <a:t>Correlations with Items </a:t>
                      </a:r>
                      <a:r>
                        <a:rPr lang="en-US" sz="2400" b="1" i="0" u="none" strike="noStrike" dirty="0" smtClean="0">
                          <a:solidFill>
                            <a:srgbClr val="000000"/>
                          </a:solidFill>
                          <a:effectLst/>
                          <a:latin typeface="Arial" panose="020B0604020202020204" pitchFamily="34" charset="0"/>
                        </a:rPr>
                        <a:t>to Old </a:t>
                      </a:r>
                      <a:r>
                        <a:rPr lang="en-US" sz="2400" b="1" i="0" u="none" strike="noStrike" dirty="0">
                          <a:solidFill>
                            <a:srgbClr val="000000"/>
                          </a:solidFill>
                          <a:effectLst/>
                          <a:latin typeface="Arial" panose="020B0604020202020204" pitchFamily="34" charset="0"/>
                        </a:rPr>
                        <a:t>and New Instructor </a:t>
                      </a:r>
                      <a:r>
                        <a:rPr lang="en-US" sz="2400" b="1" i="0" u="none" strike="noStrike" dirty="0" smtClean="0">
                          <a:solidFill>
                            <a:srgbClr val="000000"/>
                          </a:solidFill>
                          <a:effectLst/>
                          <a:latin typeface="Arial" panose="020B0604020202020204" pitchFamily="34" charset="0"/>
                        </a:rPr>
                        <a:t>Scores: Lowest (5+ responses)</a:t>
                      </a:r>
                      <a:endParaRPr lang="en-US" sz="2400" b="1" i="0" u="none" strike="noStrike" dirty="0">
                        <a:solidFill>
                          <a:srgbClr val="000000"/>
                        </a:solidFill>
                        <a:effectLst/>
                        <a:latin typeface="Arial" panose="020B0604020202020204" pitchFamily="34" charset="0"/>
                      </a:endParaRP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b"/>
                      <a:r>
                        <a:rPr lang="en-US" sz="1600" b="1" i="0" u="none" strike="noStrike" dirty="0">
                          <a:solidFill>
                            <a:srgbClr val="000000"/>
                          </a:solidFill>
                          <a:effectLst/>
                          <a:latin typeface="Arial" panose="020B0604020202020204" pitchFamily="34" charset="0"/>
                        </a:rPr>
                        <a:t>5. </a:t>
                      </a:r>
                      <a:r>
                        <a:rPr lang="en-US" sz="1600" b="1" i="0" u="none" strike="noStrike" dirty="0" smtClean="0">
                          <a:solidFill>
                            <a:srgbClr val="000000"/>
                          </a:solidFill>
                          <a:effectLst/>
                          <a:latin typeface="Arial" panose="020B0604020202020204" pitchFamily="34" charset="0"/>
                        </a:rPr>
                        <a:t>New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New Inst</a:t>
                      </a:r>
                      <a:r>
                        <a:rPr lang="en-US" sz="1600" b="0" i="0" u="none" strike="noStrike" dirty="0" smtClean="0">
                          <a:solidFill>
                            <a:srgbClr val="000000"/>
                          </a:solidFill>
                          <a:effectLst/>
                          <a:latin typeface="Arial" panose="020B0604020202020204" pitchFamily="34" charset="0"/>
                        </a:rPr>
                        <a:t>.</a:t>
                      </a:r>
                      <a:endParaRPr lang="en-US" sz="1600" b="0"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17. </a:t>
                      </a:r>
                      <a:r>
                        <a:rPr lang="en-US" sz="1600" b="1" i="0" u="none" strike="noStrike" dirty="0" smtClean="0">
                          <a:solidFill>
                            <a:srgbClr val="000000"/>
                          </a:solidFill>
                          <a:effectLst/>
                          <a:latin typeface="Arial" panose="020B0604020202020204" pitchFamily="34" charset="0"/>
                        </a:rPr>
                        <a:t>Old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Old Inst. </a:t>
                      </a:r>
                      <a:endParaRPr lang="en-US" sz="1600" b="0" i="1"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29090">
                <a:tc>
                  <a:txBody>
                    <a:bodyPr/>
                    <a:lstStyle/>
                    <a:p>
                      <a:pPr indent="-457200" algn="l" fontAlgn="t"/>
                      <a:r>
                        <a:rPr lang="en-US" sz="1600" b="1" i="0" u="none" strike="noStrike" dirty="0">
                          <a:solidFill>
                            <a:srgbClr val="000000"/>
                          </a:solidFill>
                          <a:effectLst/>
                          <a:latin typeface="Arial" panose="020B0604020202020204" pitchFamily="34" charset="0"/>
                        </a:rPr>
                        <a:t>06. The instructor was helpful to me outside of class or </a:t>
                      </a:r>
                      <a:r>
                        <a:rPr lang="en-US" sz="1600" b="1" i="0" u="none" strike="noStrike" dirty="0" smtClean="0">
                          <a:solidFill>
                            <a:srgbClr val="000000"/>
                          </a:solidFill>
                          <a:effectLst/>
                          <a:latin typeface="Arial" panose="020B0604020202020204" pitchFamily="34" charset="0"/>
                        </a:rPr>
                        <a:t>online</a:t>
                      </a:r>
                    </a:p>
                    <a:p>
                      <a:pPr indent="-457200" algn="l" fontAlgn="t"/>
                      <a:r>
                        <a:rPr lang="en-US" sz="1600" b="1" i="0" u="none" strike="noStrike" dirty="0" smtClean="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learning environment.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smtClean="0">
                          <a:solidFill>
                            <a:srgbClr val="000000"/>
                          </a:solidFill>
                          <a:effectLst/>
                          <a:latin typeface="Arial" panose="020B0604020202020204" pitchFamily="34" charset="0"/>
                        </a:rPr>
                        <a:t>0.58</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9</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a:solidFill>
                            <a:srgbClr val="000000"/>
                          </a:solidFill>
                          <a:effectLst/>
                          <a:latin typeface="Arial" panose="020B0604020202020204" pitchFamily="34" charset="0"/>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318383">
                <a:tc>
                  <a:txBody>
                    <a:bodyPr/>
                    <a:lstStyle/>
                    <a:p>
                      <a:pPr marL="0" indent="0" algn="l" fontAlgn="t">
                        <a:buNone/>
                      </a:pPr>
                      <a:r>
                        <a:rPr lang="en-US" sz="1600" b="1" i="0" u="none" strike="noStrike" dirty="0" smtClean="0">
                          <a:solidFill>
                            <a:srgbClr val="000000"/>
                          </a:solidFill>
                          <a:effectLst/>
                          <a:latin typeface="Arial" panose="020B0604020202020204" pitchFamily="34" charset="0"/>
                        </a:rPr>
                        <a:t>01. How </a:t>
                      </a:r>
                      <a:r>
                        <a:rPr lang="en-US" sz="1600" b="1" i="0" u="none" strike="noStrike" dirty="0">
                          <a:solidFill>
                            <a:srgbClr val="000000"/>
                          </a:solidFill>
                          <a:effectLst/>
                          <a:latin typeface="Arial" panose="020B0604020202020204" pitchFamily="34" charset="0"/>
                        </a:rPr>
                        <a:t>often did you attend class or </a:t>
                      </a:r>
                      <a:r>
                        <a:rPr lang="en-US" sz="1600" b="1" i="0" u="none" strike="noStrike" dirty="0" smtClean="0">
                          <a:solidFill>
                            <a:srgbClr val="000000"/>
                          </a:solidFill>
                          <a:effectLst/>
                          <a:latin typeface="Arial" panose="020B0604020202020204" pitchFamily="34" charset="0"/>
                        </a:rPr>
                        <a:t>an online </a:t>
                      </a:r>
                      <a:r>
                        <a:rPr lang="en-US" sz="1600" b="1" i="0" u="none" strike="noStrike" dirty="0">
                          <a:solidFill>
                            <a:srgbClr val="000000"/>
                          </a:solidFill>
                          <a:effectLst/>
                          <a:latin typeface="Arial" panose="020B0604020202020204" pitchFamily="34" charset="0"/>
                        </a:rPr>
                        <a:t>learning </a:t>
                      </a:r>
                      <a:endParaRPr lang="en-US" sz="1600" b="1" i="0" u="none" strike="noStrike" dirty="0" smtClean="0">
                        <a:solidFill>
                          <a:srgbClr val="000000"/>
                        </a:solidFill>
                        <a:effectLst/>
                        <a:latin typeface="Arial" panose="020B0604020202020204" pitchFamily="34" charset="0"/>
                      </a:endParaRPr>
                    </a:p>
                    <a:p>
                      <a:pPr marL="0" indent="0" algn="l" fontAlgn="t">
                        <a:buNone/>
                      </a:pPr>
                      <a:r>
                        <a:rPr lang="en-US" sz="1600" b="1" i="0" u="none" strike="noStrike" dirty="0" smtClean="0">
                          <a:solidFill>
                            <a:srgbClr val="000000"/>
                          </a:solidFill>
                          <a:effectLst/>
                          <a:latin typeface="Arial" panose="020B0604020202020204" pitchFamily="34" charset="0"/>
                        </a:rPr>
                        <a:t>      environment</a:t>
                      </a: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a:solidFill>
                            <a:srgbClr val="000000"/>
                          </a:solidFill>
                          <a:effectLst/>
                          <a:latin typeface="Arial" panose="020B0604020202020204" pitchFamily="34" charset="0"/>
                        </a:rPr>
                        <a:t>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10</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a:solidFill>
                            <a:srgbClr val="000000"/>
                          </a:solidFill>
                          <a:effectLst/>
                          <a:latin typeface="Arial" panose="020B0604020202020204" pitchFamily="34"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537355">
                <a:tc>
                  <a:txBody>
                    <a:bodyPr/>
                    <a:lstStyle/>
                    <a:p>
                      <a:pPr indent="-457200" algn="l" fontAlgn="t"/>
                      <a:r>
                        <a:rPr lang="en-US" sz="1600" b="1" i="0" u="none" strike="noStrike" dirty="0">
                          <a:solidFill>
                            <a:srgbClr val="000000"/>
                          </a:solidFill>
                          <a:effectLst/>
                          <a:latin typeface="Arial" panose="020B0604020202020204" pitchFamily="34" charset="0"/>
                        </a:rPr>
                        <a:t>02. How many hours per week (outside of class) did you do </a:t>
                      </a:r>
                      <a:endParaRPr lang="en-US" sz="1600" b="1" i="0" u="none" strike="noStrike" dirty="0" smtClean="0">
                        <a:solidFill>
                          <a:srgbClr val="000000"/>
                        </a:solidFill>
                        <a:effectLst/>
                        <a:latin typeface="Arial" panose="020B0604020202020204" pitchFamily="34" charset="0"/>
                      </a:endParaRPr>
                    </a:p>
                    <a:p>
                      <a:pPr indent="-457200" algn="l" fontAlgn="t"/>
                      <a:r>
                        <a:rPr lang="en-US" sz="1600" b="1" i="0" u="none" strike="noStrike" dirty="0" smtClean="0">
                          <a:solidFill>
                            <a:srgbClr val="000000"/>
                          </a:solidFill>
                          <a:effectLst/>
                          <a:latin typeface="Arial" panose="020B0604020202020204" pitchFamily="34" charset="0"/>
                        </a:rPr>
                        <a:t>      work </a:t>
                      </a:r>
                      <a:r>
                        <a:rPr lang="en-US" sz="1600" b="1" i="0" u="none" strike="noStrike" dirty="0">
                          <a:solidFill>
                            <a:srgbClr val="000000"/>
                          </a:solidFill>
                          <a:effectLst/>
                          <a:latin typeface="Arial" panose="020B0604020202020204" pitchFamily="34" charset="0"/>
                        </a:rPr>
                        <a:t>for this course?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a:solidFill>
                            <a:srgbClr val="000000"/>
                          </a:solidFill>
                          <a:effectLst/>
                          <a:latin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11</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a:solidFill>
                            <a:srgbClr val="000000"/>
                          </a:solidFill>
                          <a:effectLst/>
                          <a:latin typeface="Arial" panose="020B0604020202020204" pitchFamily="34" charset="0"/>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1703070" y="4556529"/>
            <a:ext cx="4816768" cy="369332"/>
          </a:xfrm>
          <a:prstGeom prst="rect">
            <a:avLst/>
          </a:prstGeom>
        </p:spPr>
        <p:txBody>
          <a:bodyPr wrap="none" rtlCol="0">
            <a:spAutoFit/>
          </a:bodyPr>
          <a:lstStyle/>
          <a:p>
            <a:r>
              <a:rPr lang="en-US" sz="1800" b="1" i="1" dirty="0" smtClean="0"/>
              <a:t>Effect Size r: 0.2 small, 0.5 medium and 0.8 large</a:t>
            </a:r>
          </a:p>
        </p:txBody>
      </p:sp>
    </p:spTree>
    <p:extLst>
      <p:ext uri="{BB962C8B-B14F-4D97-AF65-F5344CB8AC3E}">
        <p14:creationId xmlns:p14="http://schemas.microsoft.com/office/powerpoint/2010/main" val="3103999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0220" y="4675942"/>
            <a:ext cx="5004319" cy="369332"/>
          </a:xfrm>
          <a:prstGeom prst="rect">
            <a:avLst/>
          </a:prstGeom>
        </p:spPr>
        <p:txBody>
          <a:bodyPr wrap="none" rtlCol="0">
            <a:spAutoFit/>
          </a:bodyPr>
          <a:lstStyle/>
          <a:p>
            <a:r>
              <a:rPr lang="en-US" sz="1800" b="1" i="1" dirty="0" smtClean="0"/>
              <a:t>Effect Size: 25% small, 50% medium and 80% large</a:t>
            </a:r>
          </a:p>
        </p:txBody>
      </p:sp>
      <p:graphicFrame>
        <p:nvGraphicFramePr>
          <p:cNvPr id="10" name="Chart 9"/>
          <p:cNvGraphicFramePr>
            <a:graphicFrameLocks/>
          </p:cNvGraphicFramePr>
          <p:nvPr>
            <p:extLst>
              <p:ext uri="{D42A27DB-BD31-4B8C-83A1-F6EECF244321}">
                <p14:modId xmlns:p14="http://schemas.microsoft.com/office/powerpoint/2010/main" val="3536818243"/>
              </p:ext>
            </p:extLst>
          </p:nvPr>
        </p:nvGraphicFramePr>
        <p:xfrm>
          <a:off x="776896" y="285749"/>
          <a:ext cx="8058494" cy="4321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447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0" y="114211"/>
            <a:ext cx="8229600" cy="571589"/>
          </a:xfrm>
        </p:spPr>
        <p:txBody>
          <a:bodyPr/>
          <a:lstStyle/>
          <a:p>
            <a:r>
              <a:rPr lang="en-US" dirty="0" smtClean="0"/>
              <a:t>Instructor Item Relationships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06657984"/>
              </p:ext>
            </p:extLst>
          </p:nvPr>
        </p:nvGraphicFramePr>
        <p:xfrm>
          <a:off x="348434" y="624254"/>
          <a:ext cx="8493109" cy="3212239"/>
        </p:xfrm>
        <a:graphic>
          <a:graphicData uri="http://schemas.openxmlformats.org/drawingml/2006/table">
            <a:tbl>
              <a:tblPr/>
              <a:tblGrid>
                <a:gridCol w="6781387">
                  <a:extLst>
                    <a:ext uri="{9D8B030D-6E8A-4147-A177-3AD203B41FA5}">
                      <a16:colId xmlns="" xmlns:a16="http://schemas.microsoft.com/office/drawing/2014/main" val="20000"/>
                    </a:ext>
                  </a:extLst>
                </a:gridCol>
                <a:gridCol w="423792">
                  <a:extLst>
                    <a:ext uri="{9D8B030D-6E8A-4147-A177-3AD203B41FA5}">
                      <a16:colId xmlns="" xmlns:a16="http://schemas.microsoft.com/office/drawing/2014/main" val="20001"/>
                    </a:ext>
                  </a:extLst>
                </a:gridCol>
                <a:gridCol w="423792">
                  <a:extLst>
                    <a:ext uri="{9D8B030D-6E8A-4147-A177-3AD203B41FA5}">
                      <a16:colId xmlns="" xmlns:a16="http://schemas.microsoft.com/office/drawing/2014/main" val="20002"/>
                    </a:ext>
                  </a:extLst>
                </a:gridCol>
                <a:gridCol w="542983">
                  <a:extLst>
                    <a:ext uri="{9D8B030D-6E8A-4147-A177-3AD203B41FA5}">
                      <a16:colId xmlns="" xmlns:a16="http://schemas.microsoft.com/office/drawing/2014/main" val="20003"/>
                    </a:ext>
                  </a:extLst>
                </a:gridCol>
                <a:gridCol w="321155">
                  <a:extLst>
                    <a:ext uri="{9D8B030D-6E8A-4147-A177-3AD203B41FA5}">
                      <a16:colId xmlns="" xmlns:a16="http://schemas.microsoft.com/office/drawing/2014/main" val="20004"/>
                    </a:ext>
                  </a:extLst>
                </a:gridCol>
              </a:tblGrid>
              <a:tr h="1389185">
                <a:tc>
                  <a:txBody>
                    <a:bodyPr/>
                    <a:lstStyle/>
                    <a:p>
                      <a:pPr algn="ctr" fontAlgn="ctr"/>
                      <a:r>
                        <a:rPr lang="en-US" sz="2400" b="1" i="0" u="none" strike="noStrike" dirty="0">
                          <a:solidFill>
                            <a:srgbClr val="000000"/>
                          </a:solidFill>
                          <a:effectLst/>
                          <a:latin typeface="Arial" panose="020B0604020202020204" pitchFamily="34" charset="0"/>
                        </a:rPr>
                        <a:t>Correlations with Items </a:t>
                      </a:r>
                      <a:r>
                        <a:rPr lang="en-US" sz="2400" b="1" i="0" u="none" strike="noStrike" dirty="0" smtClean="0">
                          <a:solidFill>
                            <a:srgbClr val="000000"/>
                          </a:solidFill>
                          <a:effectLst/>
                          <a:latin typeface="Arial" panose="020B0604020202020204" pitchFamily="34" charset="0"/>
                        </a:rPr>
                        <a:t>to Old </a:t>
                      </a:r>
                      <a:r>
                        <a:rPr lang="en-US" sz="2400" b="1" i="0" u="none" strike="noStrike" dirty="0">
                          <a:solidFill>
                            <a:srgbClr val="000000"/>
                          </a:solidFill>
                          <a:effectLst/>
                          <a:latin typeface="Arial" panose="020B0604020202020204" pitchFamily="34" charset="0"/>
                        </a:rPr>
                        <a:t>and New Instructor </a:t>
                      </a:r>
                      <a:r>
                        <a:rPr lang="en-US" sz="2400" b="1" i="0" u="none" strike="noStrike" dirty="0" smtClean="0">
                          <a:solidFill>
                            <a:srgbClr val="000000"/>
                          </a:solidFill>
                          <a:effectLst/>
                          <a:latin typeface="Arial" panose="020B0604020202020204" pitchFamily="34" charset="0"/>
                        </a:rPr>
                        <a:t>Scores: Top 5 (All Courses)</a:t>
                      </a:r>
                      <a:endParaRPr lang="en-US" sz="2400" b="1" i="0" u="none" strike="noStrike" dirty="0">
                        <a:solidFill>
                          <a:srgbClr val="000000"/>
                        </a:solidFill>
                        <a:effectLst/>
                        <a:latin typeface="Arial" panose="020B0604020202020204" pitchFamily="34" charset="0"/>
                      </a:endParaRP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b"/>
                      <a:r>
                        <a:rPr lang="en-US" sz="1600" b="1" i="0" u="none" strike="noStrike" dirty="0">
                          <a:solidFill>
                            <a:srgbClr val="000000"/>
                          </a:solidFill>
                          <a:effectLst/>
                          <a:latin typeface="Arial" panose="020B0604020202020204" pitchFamily="34" charset="0"/>
                        </a:rPr>
                        <a:t>5. </a:t>
                      </a:r>
                      <a:r>
                        <a:rPr lang="en-US" sz="1600" b="1" i="0" u="none" strike="noStrike" dirty="0" smtClean="0">
                          <a:solidFill>
                            <a:srgbClr val="000000"/>
                          </a:solidFill>
                          <a:effectLst/>
                          <a:latin typeface="Arial" panose="020B0604020202020204" pitchFamily="34" charset="0"/>
                        </a:rPr>
                        <a:t>New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New Inst</a:t>
                      </a:r>
                      <a:r>
                        <a:rPr lang="en-US" sz="1600" b="0" i="0" u="none" strike="noStrike" dirty="0" smtClean="0">
                          <a:solidFill>
                            <a:srgbClr val="000000"/>
                          </a:solidFill>
                          <a:effectLst/>
                          <a:latin typeface="Arial" panose="020B0604020202020204" pitchFamily="34" charset="0"/>
                        </a:rPr>
                        <a:t>.</a:t>
                      </a:r>
                      <a:endParaRPr lang="en-US" sz="1600" b="0"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17. </a:t>
                      </a:r>
                      <a:r>
                        <a:rPr lang="en-US" sz="1600" b="1" i="0" u="none" strike="noStrike" dirty="0" smtClean="0">
                          <a:solidFill>
                            <a:srgbClr val="000000"/>
                          </a:solidFill>
                          <a:effectLst/>
                          <a:latin typeface="Arial" panose="020B0604020202020204" pitchFamily="34" charset="0"/>
                        </a:rPr>
                        <a:t>Old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Old Inst. </a:t>
                      </a:r>
                      <a:endParaRPr lang="en-US" sz="1600" b="0" i="1"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5992">
                <a:tc>
                  <a:txBody>
                    <a:bodyPr/>
                    <a:lstStyle/>
                    <a:p>
                      <a:pPr indent="-274320" algn="l" fontAlgn="ctr"/>
                      <a:r>
                        <a:rPr lang="en-US" sz="1600" b="1" i="0" u="none" strike="noStrike" dirty="0">
                          <a:solidFill>
                            <a:srgbClr val="000000"/>
                          </a:solidFill>
                          <a:effectLst/>
                          <a:latin typeface="Arial" panose="020B0604020202020204" pitchFamily="34" charset="0"/>
                        </a:rPr>
                        <a:t>03. The instructor expressed clear expectations for learning </a:t>
                      </a:r>
                      <a:endParaRPr lang="en-US" sz="1600" b="1" i="0" u="none" strike="noStrike" dirty="0" smtClean="0">
                        <a:solidFill>
                          <a:srgbClr val="000000"/>
                        </a:solidFill>
                        <a:effectLst/>
                        <a:latin typeface="Arial" panose="020B0604020202020204" pitchFamily="34" charset="0"/>
                      </a:endParaRPr>
                    </a:p>
                    <a:p>
                      <a:pPr indent="-274320" algn="l" fontAlgn="ctr"/>
                      <a:r>
                        <a:rPr lang="en-US" sz="1600" b="1" i="0" u="none" strike="noStrike" dirty="0" smtClean="0">
                          <a:solidFill>
                            <a:srgbClr val="000000"/>
                          </a:solidFill>
                          <a:effectLst/>
                          <a:latin typeface="Arial" panose="020B0604020202020204" pitchFamily="34" charset="0"/>
                        </a:rPr>
                        <a:t>      </a:t>
                      </a:r>
                      <a:r>
                        <a:rPr lang="en-US" sz="1600" b="1" i="0" u="none" strike="noStrike" baseline="0" dirty="0" smtClean="0">
                          <a:solidFill>
                            <a:srgbClr val="000000"/>
                          </a:solidFill>
                          <a:effectLst/>
                          <a:latin typeface="Arial" panose="020B0604020202020204" pitchFamily="34" charset="0"/>
                        </a:rPr>
                        <a:t> </a:t>
                      </a:r>
                      <a:r>
                        <a:rPr lang="en-US" sz="1600" b="1" i="0" u="none" strike="noStrike" dirty="0" smtClean="0">
                          <a:solidFill>
                            <a:srgbClr val="000000"/>
                          </a:solidFill>
                          <a:effectLst/>
                          <a:latin typeface="Arial" panose="020B0604020202020204" pitchFamily="34" charset="0"/>
                        </a:rPr>
                        <a:t>outcomes </a:t>
                      </a:r>
                      <a:r>
                        <a:rPr lang="en-US" sz="1600" b="1" i="0" u="none" strike="noStrike" dirty="0">
                          <a:solidFill>
                            <a:srgbClr val="000000"/>
                          </a:solidFill>
                          <a:effectLst/>
                          <a:latin typeface="Arial" panose="020B0604020202020204" pitchFamily="34" charset="0"/>
                        </a:rPr>
                        <a:t>in this course.</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a:solidFill>
                            <a:srgbClr val="000000"/>
                          </a:solidFill>
                          <a:effectLst/>
                          <a:latin typeface="Arial" panose="020B0604020202020204" pitchFamily="34" charset="0"/>
                        </a:rPr>
                        <a:t>0.87</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01</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0.81</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07</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44849">
                <a:tc>
                  <a:txBody>
                    <a:bodyPr/>
                    <a:lstStyle/>
                    <a:p>
                      <a:pPr indent="-274320" algn="l" fontAlgn="ctr"/>
                      <a:r>
                        <a:rPr lang="en-US" sz="1600" b="1" i="0" u="none" strike="noStrike" dirty="0">
                          <a:solidFill>
                            <a:srgbClr val="000000"/>
                          </a:solidFill>
                          <a:effectLst/>
                          <a:latin typeface="Arial" panose="020B0604020202020204" pitchFamily="34" charset="0"/>
                        </a:rPr>
                        <a:t>12. Presentation of course material by the instructor. </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a:solidFill>
                            <a:srgbClr val="000000"/>
                          </a:solidFill>
                          <a:effectLst/>
                          <a:latin typeface="Arial" panose="020B0604020202020204" pitchFamily="34" charset="0"/>
                        </a:rPr>
                        <a:t>0.86</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02</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0.90</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02</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97207">
                <a:tc>
                  <a:txBody>
                    <a:bodyPr/>
                    <a:lstStyle/>
                    <a:p>
                      <a:pPr indent="-274320" algn="l" fontAlgn="ctr"/>
                      <a:r>
                        <a:rPr lang="en-US" sz="1600" b="1" i="0" u="none" strike="noStrike" dirty="0">
                          <a:solidFill>
                            <a:srgbClr val="000000"/>
                          </a:solidFill>
                          <a:effectLst/>
                          <a:latin typeface="Arial" panose="020B0604020202020204" pitchFamily="34" charset="0"/>
                        </a:rPr>
                        <a:t>10. Likelihood you would recommend this instructor to others. </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a:solidFill>
                            <a:srgbClr val="000000"/>
                          </a:solidFill>
                          <a:effectLst/>
                          <a:latin typeface="Arial" panose="020B0604020202020204" pitchFamily="34" charset="0"/>
                        </a:rPr>
                        <a:t>0.85</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03</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0.93</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01</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263865">
                <a:tc>
                  <a:txBody>
                    <a:bodyPr/>
                    <a:lstStyle/>
                    <a:p>
                      <a:pPr indent="-274320" algn="l" fontAlgn="ctr"/>
                      <a:r>
                        <a:rPr lang="en-US" sz="1600" b="1" i="0" u="none" strike="noStrike" dirty="0" smtClean="0">
                          <a:solidFill>
                            <a:srgbClr val="000000"/>
                          </a:solidFill>
                          <a:effectLst/>
                          <a:latin typeface="Arial" panose="020B0604020202020204" pitchFamily="34" charset="0"/>
                        </a:rPr>
                        <a:t>09</a:t>
                      </a:r>
                      <a:r>
                        <a:rPr lang="en-US" sz="1600" b="1" i="0" u="none" strike="noStrike" dirty="0">
                          <a:solidFill>
                            <a:srgbClr val="000000"/>
                          </a:solidFill>
                          <a:effectLst/>
                          <a:latin typeface="Arial" panose="020B0604020202020204" pitchFamily="34" charset="0"/>
                        </a:rPr>
                        <a:t>. </a:t>
                      </a:r>
                      <a:r>
                        <a:rPr lang="en-US" sz="1600" b="1" i="0" u="none" strike="noStrike" dirty="0" smtClean="0">
                          <a:solidFill>
                            <a:srgbClr val="000000"/>
                          </a:solidFill>
                          <a:effectLst/>
                          <a:latin typeface="Arial" panose="020B0604020202020204" pitchFamily="34" charset="0"/>
                        </a:rPr>
                        <a:t>Clarity </a:t>
                      </a:r>
                      <a:r>
                        <a:rPr lang="en-US" sz="1600" b="1" i="0" u="none" strike="noStrike" dirty="0">
                          <a:solidFill>
                            <a:srgbClr val="000000"/>
                          </a:solidFill>
                          <a:effectLst/>
                          <a:latin typeface="Arial" panose="020B0604020202020204" pitchFamily="34" charset="0"/>
                        </a:rPr>
                        <a:t>of instructor’s explanations. </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a:solidFill>
                            <a:srgbClr val="000000"/>
                          </a:solidFill>
                          <a:effectLst/>
                          <a:latin typeface="Arial" panose="020B0604020202020204" pitchFamily="34" charset="0"/>
                        </a:rPr>
                        <a:t>0.85</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04</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0.89</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03</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254977">
                <a:tc>
                  <a:txBody>
                    <a:bodyPr/>
                    <a:lstStyle/>
                    <a:p>
                      <a:pPr indent="-274320" algn="l" fontAlgn="ctr"/>
                      <a:r>
                        <a:rPr lang="en-US" sz="1600" b="1" i="0" u="none" strike="noStrike" dirty="0">
                          <a:solidFill>
                            <a:srgbClr val="000000"/>
                          </a:solidFill>
                          <a:effectLst/>
                          <a:latin typeface="Arial" panose="020B0604020202020204" pitchFamily="34" charset="0"/>
                        </a:rPr>
                        <a:t>11. Instructor’s ability to stimulate interest in the course </a:t>
                      </a:r>
                      <a:r>
                        <a:rPr lang="en-US" sz="1600" b="1" i="0" u="none" strike="noStrike" dirty="0" smtClean="0">
                          <a:solidFill>
                            <a:srgbClr val="000000"/>
                          </a:solidFill>
                          <a:effectLst/>
                          <a:latin typeface="Arial" panose="020B0604020202020204" pitchFamily="34" charset="0"/>
                        </a:rPr>
                        <a:t>topics.</a:t>
                      </a:r>
                      <a:endParaRPr lang="en-US" sz="1600" b="1" i="0" u="none" strike="noStrike" dirty="0">
                        <a:solidFill>
                          <a:srgbClr val="000000"/>
                        </a:solidFill>
                        <a:effectLst/>
                        <a:latin typeface="Arial" panose="020B0604020202020204" pitchFamily="34" charset="0"/>
                      </a:endParaRP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a:solidFill>
                            <a:srgbClr val="000000"/>
                          </a:solidFill>
                          <a:effectLst/>
                          <a:latin typeface="Arial" panose="020B0604020202020204" pitchFamily="34" charset="0"/>
                        </a:rPr>
                        <a:t>0.83</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400" b="1" i="0" u="none" strike="noStrike" dirty="0">
                          <a:solidFill>
                            <a:srgbClr val="000000"/>
                          </a:solidFill>
                          <a:effectLst/>
                          <a:latin typeface="Arial" panose="020B0604020202020204" pitchFamily="34" charset="0"/>
                        </a:rPr>
                        <a:t>05</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400" b="1" i="0" u="none" strike="noStrike" dirty="0">
                          <a:solidFill>
                            <a:srgbClr val="000000"/>
                          </a:solidFill>
                          <a:effectLst/>
                          <a:latin typeface="Arial" panose="020B0604020202020204" pitchFamily="34" charset="0"/>
                        </a:rPr>
                        <a:t>0.89</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04</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310777">
                <a:tc>
                  <a:txBody>
                    <a:bodyPr/>
                    <a:lstStyle/>
                    <a:p>
                      <a:pPr indent="-274320" algn="l" fontAlgn="ctr"/>
                      <a:r>
                        <a:rPr lang="en-US" sz="1600" b="1" i="0" u="none" strike="noStrike" dirty="0">
                          <a:solidFill>
                            <a:srgbClr val="000000"/>
                          </a:solidFill>
                          <a:effectLst/>
                          <a:latin typeface="Arial" panose="020B0604020202020204" pitchFamily="34" charset="0"/>
                        </a:rPr>
                        <a:t>13. Course’s value in gaining an understanding of the subject matter. </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400" b="1" i="0" u="none" strike="noStrike" dirty="0">
                          <a:solidFill>
                            <a:srgbClr val="000000"/>
                          </a:solidFill>
                          <a:effectLst/>
                          <a:latin typeface="Arial" panose="020B0604020202020204" pitchFamily="34" charset="0"/>
                        </a:rPr>
                        <a:t>0.83</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400" b="1" i="0" u="none" strike="noStrike" dirty="0">
                          <a:solidFill>
                            <a:srgbClr val="000000"/>
                          </a:solidFill>
                          <a:effectLst/>
                          <a:latin typeface="Arial" panose="020B0604020202020204" pitchFamily="34" charset="0"/>
                        </a:rPr>
                        <a:t>06</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400" b="1" i="0" u="none" strike="noStrike" dirty="0">
                          <a:solidFill>
                            <a:srgbClr val="000000"/>
                          </a:solidFill>
                          <a:effectLst/>
                          <a:latin typeface="Arial" panose="020B0604020202020204" pitchFamily="34" charset="0"/>
                        </a:rPr>
                        <a:t>0.85</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05</a:t>
                      </a: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bl>
          </a:graphicData>
        </a:graphic>
      </p:graphicFrame>
      <p:sp>
        <p:nvSpPr>
          <p:cNvPr id="11" name="TextBox 10"/>
          <p:cNvSpPr txBox="1"/>
          <p:nvPr/>
        </p:nvSpPr>
        <p:spPr>
          <a:xfrm>
            <a:off x="1703070" y="4556529"/>
            <a:ext cx="4682116" cy="369332"/>
          </a:xfrm>
          <a:prstGeom prst="rect">
            <a:avLst/>
          </a:prstGeom>
        </p:spPr>
        <p:txBody>
          <a:bodyPr wrap="none" rtlCol="0">
            <a:spAutoFit/>
          </a:bodyPr>
          <a:lstStyle/>
          <a:p>
            <a:r>
              <a:rPr lang="en-US" sz="1800" b="1" i="1" dirty="0" smtClean="0"/>
              <a:t>Effect Size: 0.2 small, 0.5 medium and 0.8 large</a:t>
            </a:r>
          </a:p>
        </p:txBody>
      </p:sp>
    </p:spTree>
    <p:extLst>
      <p:ext uri="{BB962C8B-B14F-4D97-AF65-F5344CB8AC3E}">
        <p14:creationId xmlns:p14="http://schemas.microsoft.com/office/powerpoint/2010/main" val="261846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0" y="205651"/>
            <a:ext cx="8229600" cy="571589"/>
          </a:xfrm>
        </p:spPr>
        <p:txBody>
          <a:bodyPr/>
          <a:lstStyle/>
          <a:p>
            <a:r>
              <a:rPr lang="en-US" dirty="0" smtClean="0"/>
              <a:t>Instructor Item Relationships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6744572"/>
              </p:ext>
            </p:extLst>
          </p:nvPr>
        </p:nvGraphicFramePr>
        <p:xfrm>
          <a:off x="508454" y="709539"/>
          <a:ext cx="8470250" cy="3125811"/>
        </p:xfrm>
        <a:graphic>
          <a:graphicData uri="http://schemas.openxmlformats.org/drawingml/2006/table">
            <a:tbl>
              <a:tblPr/>
              <a:tblGrid>
                <a:gridCol w="6422767">
                  <a:extLst>
                    <a:ext uri="{9D8B030D-6E8A-4147-A177-3AD203B41FA5}">
                      <a16:colId xmlns="" xmlns:a16="http://schemas.microsoft.com/office/drawing/2014/main" val="20000"/>
                    </a:ext>
                  </a:extLst>
                </a:gridCol>
                <a:gridCol w="481103">
                  <a:extLst>
                    <a:ext uri="{9D8B030D-6E8A-4147-A177-3AD203B41FA5}">
                      <a16:colId xmlns="" xmlns:a16="http://schemas.microsoft.com/office/drawing/2014/main" val="20001"/>
                    </a:ext>
                  </a:extLst>
                </a:gridCol>
                <a:gridCol w="436349">
                  <a:extLst>
                    <a:ext uri="{9D8B030D-6E8A-4147-A177-3AD203B41FA5}">
                      <a16:colId xmlns="" xmlns:a16="http://schemas.microsoft.com/office/drawing/2014/main" val="20002"/>
                    </a:ext>
                  </a:extLst>
                </a:gridCol>
                <a:gridCol w="525856">
                  <a:extLst>
                    <a:ext uri="{9D8B030D-6E8A-4147-A177-3AD203B41FA5}">
                      <a16:colId xmlns="" xmlns:a16="http://schemas.microsoft.com/office/drawing/2014/main" val="20003"/>
                    </a:ext>
                  </a:extLst>
                </a:gridCol>
                <a:gridCol w="604175">
                  <a:extLst>
                    <a:ext uri="{9D8B030D-6E8A-4147-A177-3AD203B41FA5}">
                      <a16:colId xmlns="" xmlns:a16="http://schemas.microsoft.com/office/drawing/2014/main" val="20004"/>
                    </a:ext>
                  </a:extLst>
                </a:gridCol>
              </a:tblGrid>
              <a:tr h="1462161">
                <a:tc>
                  <a:txBody>
                    <a:bodyPr/>
                    <a:lstStyle/>
                    <a:p>
                      <a:pPr algn="ctr" fontAlgn="ctr"/>
                      <a:r>
                        <a:rPr lang="en-US" sz="2400" b="1" i="0" u="none" strike="noStrike" dirty="0">
                          <a:solidFill>
                            <a:srgbClr val="000000"/>
                          </a:solidFill>
                          <a:effectLst/>
                          <a:latin typeface="Arial" panose="020B0604020202020204" pitchFamily="34" charset="0"/>
                        </a:rPr>
                        <a:t>Correlations with Items </a:t>
                      </a:r>
                      <a:r>
                        <a:rPr lang="en-US" sz="2400" b="1" i="0" u="none" strike="noStrike" dirty="0" smtClean="0">
                          <a:solidFill>
                            <a:srgbClr val="000000"/>
                          </a:solidFill>
                          <a:effectLst/>
                          <a:latin typeface="Arial" panose="020B0604020202020204" pitchFamily="34" charset="0"/>
                        </a:rPr>
                        <a:t>to Old </a:t>
                      </a:r>
                      <a:r>
                        <a:rPr lang="en-US" sz="2400" b="1" i="0" u="none" strike="noStrike" dirty="0">
                          <a:solidFill>
                            <a:srgbClr val="000000"/>
                          </a:solidFill>
                          <a:effectLst/>
                          <a:latin typeface="Arial" panose="020B0604020202020204" pitchFamily="34" charset="0"/>
                        </a:rPr>
                        <a:t>and New Instructor </a:t>
                      </a:r>
                      <a:r>
                        <a:rPr lang="en-US" sz="2400" b="1" i="0" u="none" strike="noStrike" dirty="0" smtClean="0">
                          <a:solidFill>
                            <a:srgbClr val="000000"/>
                          </a:solidFill>
                          <a:effectLst/>
                          <a:latin typeface="Arial" panose="020B0604020202020204" pitchFamily="34" charset="0"/>
                        </a:rPr>
                        <a:t>Scores: Lowest (All Courses)</a:t>
                      </a:r>
                      <a:endParaRPr lang="en-US" sz="2400" b="1" i="0" u="none" strike="noStrike" dirty="0">
                        <a:solidFill>
                          <a:srgbClr val="000000"/>
                        </a:solidFill>
                        <a:effectLst/>
                        <a:latin typeface="Arial" panose="020B0604020202020204" pitchFamily="34" charset="0"/>
                      </a:endParaRP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b"/>
                      <a:r>
                        <a:rPr lang="en-US" sz="1600" b="1" i="0" u="none" strike="noStrike" dirty="0">
                          <a:solidFill>
                            <a:srgbClr val="000000"/>
                          </a:solidFill>
                          <a:effectLst/>
                          <a:latin typeface="Arial" panose="020B0604020202020204" pitchFamily="34" charset="0"/>
                        </a:rPr>
                        <a:t>5. </a:t>
                      </a:r>
                      <a:r>
                        <a:rPr lang="en-US" sz="1600" b="1" i="0" u="none" strike="noStrike" dirty="0" smtClean="0">
                          <a:solidFill>
                            <a:srgbClr val="000000"/>
                          </a:solidFill>
                          <a:effectLst/>
                          <a:latin typeface="Arial" panose="020B0604020202020204" pitchFamily="34" charset="0"/>
                        </a:rPr>
                        <a:t>New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New Inst</a:t>
                      </a:r>
                      <a:r>
                        <a:rPr lang="en-US" sz="1600" b="0" i="0" u="none" strike="noStrike" dirty="0" smtClean="0">
                          <a:solidFill>
                            <a:srgbClr val="000000"/>
                          </a:solidFill>
                          <a:effectLst/>
                          <a:latin typeface="Arial" panose="020B0604020202020204" pitchFamily="34" charset="0"/>
                        </a:rPr>
                        <a:t>.</a:t>
                      </a:r>
                      <a:endParaRPr lang="en-US" sz="1600" b="0"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17. </a:t>
                      </a:r>
                      <a:r>
                        <a:rPr lang="en-US" sz="1600" b="1" i="0" u="none" strike="noStrike" dirty="0" smtClean="0">
                          <a:solidFill>
                            <a:srgbClr val="000000"/>
                          </a:solidFill>
                          <a:effectLst/>
                          <a:latin typeface="Arial" panose="020B0604020202020204" pitchFamily="34" charset="0"/>
                        </a:rPr>
                        <a:t>Old inst.</a:t>
                      </a:r>
                      <a:endParaRPr lang="en-US" sz="1600" b="1" i="0"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1" u="none" strike="noStrike" dirty="0" smtClean="0">
                          <a:solidFill>
                            <a:srgbClr val="000000"/>
                          </a:solidFill>
                          <a:effectLst/>
                          <a:latin typeface="Arial" panose="020B0604020202020204" pitchFamily="34" charset="0"/>
                        </a:rPr>
                        <a:t>Rank Old Inst. </a:t>
                      </a:r>
                      <a:endParaRPr lang="en-US" sz="1600" b="0" i="1" u="none" strike="noStrike" dirty="0">
                        <a:solidFill>
                          <a:srgbClr val="000000"/>
                        </a:solidFill>
                        <a:effectLst/>
                        <a:latin typeface="Arial" panose="020B0604020202020204" pitchFamily="34" charset="0"/>
                      </a:endParaRPr>
                    </a:p>
                  </a:txBody>
                  <a:tcPr marL="6025" marR="6025" marT="60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29090">
                <a:tc>
                  <a:txBody>
                    <a:bodyPr/>
                    <a:lstStyle/>
                    <a:p>
                      <a:pPr algn="l" fontAlgn="ctr"/>
                      <a:r>
                        <a:rPr lang="en-US" sz="1600" b="1" i="0" u="none" strike="noStrike" dirty="0">
                          <a:solidFill>
                            <a:srgbClr val="000000"/>
                          </a:solidFill>
                          <a:effectLst/>
                          <a:latin typeface="Arial" panose="020B0604020202020204" pitchFamily="34" charset="0"/>
                        </a:rPr>
                        <a:t>06. The instructor was helpful to me outside of class or </a:t>
                      </a:r>
                      <a:r>
                        <a:rPr lang="en-US" sz="1600" b="1" i="0" u="none" strike="noStrike" dirty="0" smtClean="0">
                          <a:solidFill>
                            <a:srgbClr val="000000"/>
                          </a:solidFill>
                          <a:effectLst/>
                          <a:latin typeface="Arial" panose="020B0604020202020204" pitchFamily="34" charset="0"/>
                        </a:rPr>
                        <a:t>in the</a:t>
                      </a:r>
                    </a:p>
                    <a:p>
                      <a:pPr algn="l" fontAlgn="ctr"/>
                      <a:r>
                        <a:rPr lang="en-US" sz="1600" b="1" i="0" u="none" strike="noStrike" dirty="0" smtClean="0">
                          <a:solidFill>
                            <a:srgbClr val="000000"/>
                          </a:solidFill>
                          <a:effectLst/>
                          <a:latin typeface="Arial" panose="020B0604020202020204" pitchFamily="34" charset="0"/>
                        </a:rPr>
                        <a:t>online </a:t>
                      </a:r>
                      <a:r>
                        <a:rPr lang="en-US" sz="1600" b="1" i="0" u="none" strike="noStrike" dirty="0">
                          <a:solidFill>
                            <a:srgbClr val="000000"/>
                          </a:solidFill>
                          <a:effectLst/>
                          <a:latin typeface="Arial" panose="020B0604020202020204" pitchFamily="34" charset="0"/>
                        </a:rPr>
                        <a:t>learning environment.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rial" panose="020B0604020202020204" pitchFamily="34"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318383">
                <a:tc>
                  <a:txBody>
                    <a:bodyPr/>
                    <a:lstStyle/>
                    <a:p>
                      <a:pPr algn="l" fontAlgn="ctr"/>
                      <a:r>
                        <a:rPr lang="en-US" sz="1600" b="1" i="0" u="none" strike="noStrike" dirty="0" smtClean="0">
                          <a:solidFill>
                            <a:srgbClr val="000000"/>
                          </a:solidFill>
                          <a:effectLst/>
                          <a:latin typeface="Arial" panose="020B0604020202020204" pitchFamily="34" charset="0"/>
                        </a:rPr>
                        <a:t>01. How </a:t>
                      </a:r>
                      <a:r>
                        <a:rPr lang="en-US" sz="1600" b="1" i="0" u="none" strike="noStrike" dirty="0">
                          <a:solidFill>
                            <a:srgbClr val="000000"/>
                          </a:solidFill>
                          <a:effectLst/>
                          <a:latin typeface="Arial" panose="020B0604020202020204" pitchFamily="34" charset="0"/>
                        </a:rPr>
                        <a:t>often did you attend class or </a:t>
                      </a:r>
                      <a:r>
                        <a:rPr lang="en-US" sz="1600" b="1" i="0" u="none" strike="noStrike" dirty="0" smtClean="0">
                          <a:solidFill>
                            <a:srgbClr val="000000"/>
                          </a:solidFill>
                          <a:effectLst/>
                          <a:latin typeface="Arial" panose="020B0604020202020204" pitchFamily="34" charset="0"/>
                        </a:rPr>
                        <a:t>an online </a:t>
                      </a:r>
                      <a:r>
                        <a:rPr lang="en-US" sz="1600" b="1" i="0" u="none" strike="noStrike" dirty="0">
                          <a:solidFill>
                            <a:srgbClr val="000000"/>
                          </a:solidFill>
                          <a:effectLst/>
                          <a:latin typeface="Arial" panose="020B0604020202020204" pitchFamily="34" charset="0"/>
                        </a:rPr>
                        <a:t>learning </a:t>
                      </a:r>
                      <a:endParaRPr lang="en-US" sz="1600" b="1" i="0" u="none" strike="noStrike" dirty="0" smtClean="0">
                        <a:solidFill>
                          <a:srgbClr val="000000"/>
                        </a:solidFill>
                        <a:effectLst/>
                        <a:latin typeface="Arial" panose="020B0604020202020204" pitchFamily="34" charset="0"/>
                      </a:endParaRPr>
                    </a:p>
                    <a:p>
                      <a:pPr algn="l" fontAlgn="ctr"/>
                      <a:r>
                        <a:rPr lang="en-US" sz="1600" b="1" i="0" u="none" strike="noStrike" dirty="0" smtClean="0">
                          <a:solidFill>
                            <a:srgbClr val="000000"/>
                          </a:solidFill>
                          <a:effectLst/>
                          <a:latin typeface="Arial" panose="020B0604020202020204" pitchFamily="34" charset="0"/>
                        </a:rPr>
                        <a:t>      environment</a:t>
                      </a: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rial" panose="020B0604020202020204" pitchFamily="34" charset="0"/>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537355">
                <a:tc>
                  <a:txBody>
                    <a:bodyPr/>
                    <a:lstStyle/>
                    <a:p>
                      <a:pPr algn="l" fontAlgn="ctr"/>
                      <a:r>
                        <a:rPr lang="en-US" sz="1600" b="1" i="0" u="none" strike="noStrike" dirty="0">
                          <a:solidFill>
                            <a:srgbClr val="000000"/>
                          </a:solidFill>
                          <a:effectLst/>
                          <a:latin typeface="Arial" panose="020B0604020202020204" pitchFamily="34" charset="0"/>
                        </a:rPr>
                        <a:t>02. How many hours per week (outside of class) did you do work </a:t>
                      </a:r>
                      <a:endParaRPr lang="en-US" sz="1600" b="1" i="0" u="none" strike="noStrike" dirty="0" smtClean="0">
                        <a:solidFill>
                          <a:srgbClr val="000000"/>
                        </a:solidFill>
                        <a:effectLst/>
                        <a:latin typeface="Arial" panose="020B0604020202020204" pitchFamily="34" charset="0"/>
                      </a:endParaRPr>
                    </a:p>
                    <a:p>
                      <a:pPr algn="l" fontAlgn="ctr"/>
                      <a:r>
                        <a:rPr lang="en-US" sz="1600" b="1" i="0" u="none" strike="noStrike" dirty="0" smtClean="0">
                          <a:solidFill>
                            <a:srgbClr val="000000"/>
                          </a:solidFill>
                          <a:effectLst/>
                          <a:latin typeface="Arial" panose="020B0604020202020204" pitchFamily="34" charset="0"/>
                        </a:rPr>
                        <a:t>      for </a:t>
                      </a:r>
                      <a:r>
                        <a:rPr lang="en-US" sz="1600" b="1" i="0" u="none" strike="noStrike" dirty="0">
                          <a:solidFill>
                            <a:srgbClr val="000000"/>
                          </a:solidFill>
                          <a:effectLst/>
                          <a:latin typeface="Arial" panose="020B0604020202020204" pitchFamily="34" charset="0"/>
                        </a:rPr>
                        <a:t>this course?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800" b="1" i="0" u="none" strike="noStrike" dirty="0">
                          <a:solidFill>
                            <a:srgbClr val="000000"/>
                          </a:solidFill>
                          <a:effectLst/>
                          <a:latin typeface="Arial" panose="020B0604020202020204" pitchFamily="34" charset="0"/>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800" b="1"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1703070" y="4556529"/>
            <a:ext cx="4816768" cy="369332"/>
          </a:xfrm>
          <a:prstGeom prst="rect">
            <a:avLst/>
          </a:prstGeom>
        </p:spPr>
        <p:txBody>
          <a:bodyPr wrap="none" rtlCol="0">
            <a:spAutoFit/>
          </a:bodyPr>
          <a:lstStyle/>
          <a:p>
            <a:r>
              <a:rPr lang="en-US" sz="1800" b="1" i="1" dirty="0" smtClean="0"/>
              <a:t>Effect Size r: 0.2 small, 0.5 medium and 0.8 large</a:t>
            </a:r>
          </a:p>
        </p:txBody>
      </p:sp>
    </p:spTree>
    <p:extLst>
      <p:ext uri="{BB962C8B-B14F-4D97-AF65-F5344CB8AC3E}">
        <p14:creationId xmlns:p14="http://schemas.microsoft.com/office/powerpoint/2010/main" val="3232088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0220" y="4675942"/>
            <a:ext cx="5004319" cy="369332"/>
          </a:xfrm>
          <a:prstGeom prst="rect">
            <a:avLst/>
          </a:prstGeom>
        </p:spPr>
        <p:txBody>
          <a:bodyPr wrap="none" rtlCol="0">
            <a:spAutoFit/>
          </a:bodyPr>
          <a:lstStyle/>
          <a:p>
            <a:r>
              <a:rPr lang="en-US" sz="1800" b="1" i="1" dirty="0" smtClean="0"/>
              <a:t>Effect Size: 25% small, 50% medium and 80% large</a:t>
            </a:r>
          </a:p>
        </p:txBody>
      </p:sp>
      <p:graphicFrame>
        <p:nvGraphicFramePr>
          <p:cNvPr id="8" name="Chart 7"/>
          <p:cNvGraphicFramePr>
            <a:graphicFrameLocks/>
          </p:cNvGraphicFramePr>
          <p:nvPr>
            <p:extLst>
              <p:ext uri="{D42A27DB-BD31-4B8C-83A1-F6EECF244321}">
                <p14:modId xmlns:p14="http://schemas.microsoft.com/office/powerpoint/2010/main" val="281377494"/>
              </p:ext>
            </p:extLst>
          </p:nvPr>
        </p:nvGraphicFramePr>
        <p:xfrm>
          <a:off x="930592" y="70604"/>
          <a:ext cx="7721918" cy="460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8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697" y="1723046"/>
            <a:ext cx="8229600" cy="1142758"/>
          </a:xfrm>
        </p:spPr>
        <p:txBody>
          <a:bodyPr/>
          <a:lstStyle/>
          <a:p>
            <a:pPr algn="ctr"/>
            <a:r>
              <a:rPr lang="en-US" sz="2800" dirty="0" smtClean="0"/>
              <a:t>Relationship with Instructor Demographics</a:t>
            </a:r>
            <a:endParaRPr lang="en-US" sz="2800" dirty="0"/>
          </a:p>
        </p:txBody>
      </p:sp>
      <p:sp>
        <p:nvSpPr>
          <p:cNvPr id="7" name="Text Placeholder 6"/>
          <p:cNvSpPr>
            <a:spLocks noGrp="1"/>
          </p:cNvSpPr>
          <p:nvPr>
            <p:ph type="body" sz="quarter" idx="11"/>
          </p:nvPr>
        </p:nvSpPr>
        <p:spPr>
          <a:xfrm>
            <a:off x="2420031" y="2566865"/>
            <a:ext cx="4402931" cy="392625"/>
          </a:xfrm>
        </p:spPr>
        <p:txBody>
          <a:bodyPr/>
          <a:lstStyle/>
          <a:p>
            <a:pPr algn="ctr"/>
            <a:r>
              <a:rPr lang="en-US" dirty="0" smtClean="0"/>
              <a:t>Instructor and Course Items</a:t>
            </a:r>
            <a:endParaRPr lang="en-US" dirty="0"/>
          </a:p>
        </p:txBody>
      </p:sp>
    </p:spTree>
    <p:extLst>
      <p:ext uri="{BB962C8B-B14F-4D97-AF65-F5344CB8AC3E}">
        <p14:creationId xmlns:p14="http://schemas.microsoft.com/office/powerpoint/2010/main" val="2189577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99" y="195529"/>
            <a:ext cx="8309777" cy="571589"/>
          </a:xfrm>
        </p:spPr>
        <p:txBody>
          <a:bodyPr/>
          <a:lstStyle/>
          <a:p>
            <a:r>
              <a:rPr lang="en-US" sz="2800" dirty="0" smtClean="0"/>
              <a:t>Instructor Course Responses 5 or more</a:t>
            </a:r>
            <a:endParaRPr lang="en-US" sz="2800" dirty="0"/>
          </a:p>
        </p:txBody>
      </p:sp>
      <p:sp>
        <p:nvSpPr>
          <p:cNvPr id="7" name="TextBox 6"/>
          <p:cNvSpPr txBox="1"/>
          <p:nvPr/>
        </p:nvSpPr>
        <p:spPr>
          <a:xfrm>
            <a:off x="1446334" y="4549914"/>
            <a:ext cx="5893986" cy="369332"/>
          </a:xfrm>
          <a:prstGeom prst="rect">
            <a:avLst/>
          </a:prstGeom>
        </p:spPr>
        <p:txBody>
          <a:bodyPr wrap="none" rtlCol="0">
            <a:spAutoFit/>
          </a:bodyPr>
          <a:lstStyle/>
          <a:p>
            <a:r>
              <a:rPr lang="en-US" sz="1800" b="1" i="1" dirty="0" smtClean="0"/>
              <a:t>Correlation Effect Size r: 0.2 small, 0.5 medium and 0.8 large</a:t>
            </a:r>
          </a:p>
        </p:txBody>
      </p:sp>
      <p:graphicFrame>
        <p:nvGraphicFramePr>
          <p:cNvPr id="3" name="Table 2"/>
          <p:cNvGraphicFramePr>
            <a:graphicFrameLocks noGrp="1"/>
          </p:cNvGraphicFramePr>
          <p:nvPr>
            <p:extLst>
              <p:ext uri="{D42A27DB-BD31-4B8C-83A1-F6EECF244321}">
                <p14:modId xmlns:p14="http://schemas.microsoft.com/office/powerpoint/2010/main" val="1056803628"/>
              </p:ext>
            </p:extLst>
          </p:nvPr>
        </p:nvGraphicFramePr>
        <p:xfrm>
          <a:off x="1030776" y="767118"/>
          <a:ext cx="7146069" cy="1623060"/>
        </p:xfrm>
        <a:graphic>
          <a:graphicData uri="http://schemas.openxmlformats.org/drawingml/2006/table">
            <a:tbl>
              <a:tblPr/>
              <a:tblGrid>
                <a:gridCol w="2050265">
                  <a:extLst>
                    <a:ext uri="{9D8B030D-6E8A-4147-A177-3AD203B41FA5}">
                      <a16:colId xmlns="" xmlns:a16="http://schemas.microsoft.com/office/drawing/2014/main" val="20000"/>
                    </a:ext>
                  </a:extLst>
                </a:gridCol>
                <a:gridCol w="1273951">
                  <a:extLst>
                    <a:ext uri="{9D8B030D-6E8A-4147-A177-3AD203B41FA5}">
                      <a16:colId xmlns="" xmlns:a16="http://schemas.microsoft.com/office/drawing/2014/main" val="20001"/>
                    </a:ext>
                  </a:extLst>
                </a:gridCol>
                <a:gridCol w="1273951">
                  <a:extLst>
                    <a:ext uri="{9D8B030D-6E8A-4147-A177-3AD203B41FA5}">
                      <a16:colId xmlns="" xmlns:a16="http://schemas.microsoft.com/office/drawing/2014/main" val="20002"/>
                    </a:ext>
                  </a:extLst>
                </a:gridCol>
                <a:gridCol w="1273951">
                  <a:extLst>
                    <a:ext uri="{9D8B030D-6E8A-4147-A177-3AD203B41FA5}">
                      <a16:colId xmlns="" xmlns:a16="http://schemas.microsoft.com/office/drawing/2014/main" val="20003"/>
                    </a:ext>
                  </a:extLst>
                </a:gridCol>
                <a:gridCol w="1273951">
                  <a:extLst>
                    <a:ext uri="{9D8B030D-6E8A-4147-A177-3AD203B41FA5}">
                      <a16:colId xmlns="" xmlns:a16="http://schemas.microsoft.com/office/drawing/2014/main" val="20004"/>
                    </a:ext>
                  </a:extLst>
                </a:gridCol>
              </a:tblGrid>
              <a:tr h="190500">
                <a:tc gridSpan="5">
                  <a:txBody>
                    <a:bodyPr/>
                    <a:lstStyle/>
                    <a:p>
                      <a:pPr algn="ctr" fontAlgn="b"/>
                      <a:r>
                        <a:rPr lang="en-US" sz="1600" b="1" i="0" u="none" strike="noStrike" dirty="0" smtClean="0">
                          <a:solidFill>
                            <a:srgbClr val="000000"/>
                          </a:solidFill>
                          <a:effectLst/>
                          <a:latin typeface="Arial" panose="020B0604020202020204" pitchFamily="34" charset="0"/>
                        </a:rPr>
                        <a:t>Instructor</a:t>
                      </a:r>
                      <a:r>
                        <a:rPr lang="en-US" sz="1600" b="1" i="0" u="none" strike="noStrike" baseline="0" dirty="0" smtClean="0">
                          <a:solidFill>
                            <a:srgbClr val="000000"/>
                          </a:solidFill>
                          <a:effectLst/>
                          <a:latin typeface="Arial" panose="020B0604020202020204" pitchFamily="34" charset="0"/>
                        </a:rPr>
                        <a:t> </a:t>
                      </a:r>
                      <a:r>
                        <a:rPr lang="en-US" sz="1600" b="1" i="0" u="none" strike="noStrike" dirty="0" smtClean="0">
                          <a:solidFill>
                            <a:srgbClr val="000000"/>
                          </a:solidFill>
                          <a:effectLst/>
                          <a:latin typeface="Arial" panose="020B0604020202020204" pitchFamily="34" charset="0"/>
                        </a:rPr>
                        <a:t>Correlation Responses 5 or more</a:t>
                      </a:r>
                      <a:endParaRPr lang="en-US"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09600">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Q04 New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Q05 New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Q16 Old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Q17 Old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Responses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Enrollment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Response Rate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4070048"/>
              </p:ext>
            </p:extLst>
          </p:nvPr>
        </p:nvGraphicFramePr>
        <p:xfrm>
          <a:off x="1030775" y="2539365"/>
          <a:ext cx="7146069" cy="1510665"/>
        </p:xfrm>
        <a:graphic>
          <a:graphicData uri="http://schemas.openxmlformats.org/drawingml/2006/table">
            <a:tbl>
              <a:tblPr/>
              <a:tblGrid>
                <a:gridCol w="2050265">
                  <a:extLst>
                    <a:ext uri="{9D8B030D-6E8A-4147-A177-3AD203B41FA5}">
                      <a16:colId xmlns="" xmlns:a16="http://schemas.microsoft.com/office/drawing/2014/main" val="20000"/>
                    </a:ext>
                  </a:extLst>
                </a:gridCol>
                <a:gridCol w="1273951">
                  <a:extLst>
                    <a:ext uri="{9D8B030D-6E8A-4147-A177-3AD203B41FA5}">
                      <a16:colId xmlns="" xmlns:a16="http://schemas.microsoft.com/office/drawing/2014/main" val="20001"/>
                    </a:ext>
                  </a:extLst>
                </a:gridCol>
                <a:gridCol w="1273951">
                  <a:extLst>
                    <a:ext uri="{9D8B030D-6E8A-4147-A177-3AD203B41FA5}">
                      <a16:colId xmlns="" xmlns:a16="http://schemas.microsoft.com/office/drawing/2014/main" val="20002"/>
                    </a:ext>
                  </a:extLst>
                </a:gridCol>
                <a:gridCol w="1273951">
                  <a:extLst>
                    <a:ext uri="{9D8B030D-6E8A-4147-A177-3AD203B41FA5}">
                      <a16:colId xmlns="" xmlns:a16="http://schemas.microsoft.com/office/drawing/2014/main" val="20003"/>
                    </a:ext>
                  </a:extLst>
                </a:gridCol>
                <a:gridCol w="1273951">
                  <a:extLst>
                    <a:ext uri="{9D8B030D-6E8A-4147-A177-3AD203B41FA5}">
                      <a16:colId xmlns="" xmlns:a16="http://schemas.microsoft.com/office/drawing/2014/main" val="20004"/>
                    </a:ext>
                  </a:extLst>
                </a:gridCol>
              </a:tblGrid>
              <a:tr h="190500">
                <a:tc gridSpan="5">
                  <a:txBody>
                    <a:bodyPr/>
                    <a:lstStyle/>
                    <a:p>
                      <a:pPr algn="ctr" fontAlgn="b"/>
                      <a:r>
                        <a:rPr lang="en-US" sz="1600" b="1" i="0" u="none" strike="noStrike" dirty="0" smtClean="0">
                          <a:solidFill>
                            <a:srgbClr val="000000"/>
                          </a:solidFill>
                          <a:effectLst/>
                          <a:latin typeface="Arial" panose="020B0604020202020204" pitchFamily="34" charset="0"/>
                        </a:rPr>
                        <a:t>Instructor Shared </a:t>
                      </a:r>
                      <a:r>
                        <a:rPr lang="en-US" sz="1600" b="1" i="0" u="none" strike="noStrike" dirty="0">
                          <a:solidFill>
                            <a:srgbClr val="000000"/>
                          </a:solidFill>
                          <a:effectLst/>
                          <a:latin typeface="Arial" panose="020B0604020202020204" pitchFamily="34" charset="0"/>
                        </a:rPr>
                        <a:t>Variance Responses 5 or more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14325">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Q04 New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Q05 New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Q16 Old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Q17 Old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Responses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Enrollment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Response Rate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6603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1" y="407288"/>
            <a:ext cx="8229600" cy="571589"/>
          </a:xfrm>
        </p:spPr>
        <p:txBody>
          <a:bodyPr/>
          <a:lstStyle/>
          <a:p>
            <a:r>
              <a:rPr lang="en-US" dirty="0" smtClean="0"/>
              <a:t>General Review</a:t>
            </a:r>
            <a:endParaRPr lang="en-US" dirty="0"/>
          </a:p>
        </p:txBody>
      </p:sp>
      <p:sp>
        <p:nvSpPr>
          <p:cNvPr id="6" name="Content Placeholder 2"/>
          <p:cNvSpPr txBox="1">
            <a:spLocks/>
          </p:cNvSpPr>
          <p:nvPr/>
        </p:nvSpPr>
        <p:spPr>
          <a:xfrm>
            <a:off x="803031" y="978877"/>
            <a:ext cx="8071338" cy="3505200"/>
          </a:xfrm>
          <a:prstGeom prst="rect">
            <a:avLst/>
          </a:prstGeom>
        </p:spPr>
        <p:txBody>
          <a:bodyPr>
            <a:normAutofit/>
          </a:bodyPr>
          <a:lst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00" dirty="0" smtClean="0"/>
              <a:t>The SET form is not intended to be used in isolation, but is required as part of a process </a:t>
            </a:r>
            <a:r>
              <a:rPr lang="en-US" sz="1400" dirty="0" smtClean="0"/>
              <a:t>to examine both teaching and course structure. </a:t>
            </a:r>
          </a:p>
          <a:p>
            <a:r>
              <a:rPr lang="en-US" sz="1600" dirty="0" smtClean="0"/>
              <a:t>There is an expectation that each College has </a:t>
            </a:r>
            <a:r>
              <a:rPr lang="en-US" sz="1400" dirty="0" smtClean="0"/>
              <a:t>an </a:t>
            </a:r>
            <a:r>
              <a:rPr lang="en-US" sz="1600" dirty="0" smtClean="0"/>
              <a:t>established teaching and course review process, of which this is to be one part.</a:t>
            </a:r>
          </a:p>
          <a:p>
            <a:pPr lvl="1"/>
            <a:r>
              <a:rPr lang="en-US" sz="1400" dirty="0" smtClean="0"/>
              <a:t>IEA recommends that this process include other evaluation procedures for teaching and course assessment to supplement and provide context for the results of this tool.</a:t>
            </a:r>
            <a:endParaRPr lang="en-US" sz="1400" b="1" i="1" dirty="0" smtClean="0"/>
          </a:p>
          <a:p>
            <a:r>
              <a:rPr lang="en-US" sz="1600" dirty="0" smtClean="0"/>
              <a:t>For example, the tool is part of the process which may be used at the university level in the context of DFWI reports (included in these are course GPA and % A grades) and other academic measures.  The tool is not intended to be reviewed in isolation. </a:t>
            </a:r>
          </a:p>
          <a:p>
            <a:r>
              <a:rPr lang="en-US" sz="1600" dirty="0" smtClean="0"/>
              <a:t>This contextual use assists in providing a checks-and-balances process to ensure rigor in coursework as well as examination of teacher and course elements.</a:t>
            </a:r>
            <a:endParaRPr lang="en-US" sz="1600" dirty="0"/>
          </a:p>
        </p:txBody>
      </p:sp>
    </p:spTree>
    <p:extLst>
      <p:ext uri="{BB962C8B-B14F-4D97-AF65-F5344CB8AC3E}">
        <p14:creationId xmlns:p14="http://schemas.microsoft.com/office/powerpoint/2010/main" val="71093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00" y="195529"/>
            <a:ext cx="8229600" cy="571589"/>
          </a:xfrm>
        </p:spPr>
        <p:txBody>
          <a:bodyPr/>
          <a:lstStyle/>
          <a:p>
            <a:r>
              <a:rPr lang="en-US" sz="2800" dirty="0" smtClean="0"/>
              <a:t>Instructor All Courses </a:t>
            </a:r>
            <a:endParaRPr lang="en-US" sz="2800" dirty="0"/>
          </a:p>
        </p:txBody>
      </p:sp>
      <p:sp>
        <p:nvSpPr>
          <p:cNvPr id="7" name="TextBox 6"/>
          <p:cNvSpPr txBox="1"/>
          <p:nvPr/>
        </p:nvSpPr>
        <p:spPr>
          <a:xfrm>
            <a:off x="1428750" y="4435614"/>
            <a:ext cx="5004319" cy="646331"/>
          </a:xfrm>
          <a:prstGeom prst="rect">
            <a:avLst/>
          </a:prstGeom>
        </p:spPr>
        <p:txBody>
          <a:bodyPr wrap="none" rtlCol="0">
            <a:spAutoFit/>
          </a:bodyPr>
          <a:lstStyle/>
          <a:p>
            <a:r>
              <a:rPr lang="en-US" sz="1800" b="1" i="1" dirty="0" smtClean="0"/>
              <a:t>Effect Size r: 0.2 small, 0.5 medium and 0.8 large</a:t>
            </a:r>
          </a:p>
          <a:p>
            <a:r>
              <a:rPr lang="en-US" sz="1800" b="1" i="1" dirty="0"/>
              <a:t>Effect Size: 25% small, 50% medium and 80% </a:t>
            </a:r>
            <a:r>
              <a:rPr lang="en-US" sz="1800" b="1" i="1" dirty="0" smtClean="0"/>
              <a:t>large</a:t>
            </a:r>
            <a:endParaRPr lang="en-US" sz="1800" b="1" i="1" dirty="0"/>
          </a:p>
        </p:txBody>
      </p:sp>
      <p:graphicFrame>
        <p:nvGraphicFramePr>
          <p:cNvPr id="5" name="Table 4"/>
          <p:cNvGraphicFramePr>
            <a:graphicFrameLocks noGrp="1"/>
          </p:cNvGraphicFramePr>
          <p:nvPr>
            <p:extLst>
              <p:ext uri="{D42A27DB-BD31-4B8C-83A1-F6EECF244321}">
                <p14:modId xmlns:p14="http://schemas.microsoft.com/office/powerpoint/2010/main" val="1788058058"/>
              </p:ext>
            </p:extLst>
          </p:nvPr>
        </p:nvGraphicFramePr>
        <p:xfrm>
          <a:off x="1428750" y="767118"/>
          <a:ext cx="6022506" cy="1510665"/>
        </p:xfrm>
        <a:graphic>
          <a:graphicData uri="http://schemas.openxmlformats.org/drawingml/2006/table">
            <a:tbl>
              <a:tblPr/>
              <a:tblGrid>
                <a:gridCol w="1617560">
                  <a:extLst>
                    <a:ext uri="{9D8B030D-6E8A-4147-A177-3AD203B41FA5}">
                      <a16:colId xmlns="" xmlns:a16="http://schemas.microsoft.com/office/drawing/2014/main" val="20000"/>
                    </a:ext>
                  </a:extLst>
                </a:gridCol>
                <a:gridCol w="1072662">
                  <a:extLst>
                    <a:ext uri="{9D8B030D-6E8A-4147-A177-3AD203B41FA5}">
                      <a16:colId xmlns="" xmlns:a16="http://schemas.microsoft.com/office/drawing/2014/main" val="20001"/>
                    </a:ext>
                  </a:extLst>
                </a:gridCol>
                <a:gridCol w="1081454">
                  <a:extLst>
                    <a:ext uri="{9D8B030D-6E8A-4147-A177-3AD203B41FA5}">
                      <a16:colId xmlns="" xmlns:a16="http://schemas.microsoft.com/office/drawing/2014/main" val="20002"/>
                    </a:ext>
                  </a:extLst>
                </a:gridCol>
                <a:gridCol w="1011115">
                  <a:extLst>
                    <a:ext uri="{9D8B030D-6E8A-4147-A177-3AD203B41FA5}">
                      <a16:colId xmlns="" xmlns:a16="http://schemas.microsoft.com/office/drawing/2014/main" val="20003"/>
                    </a:ext>
                  </a:extLst>
                </a:gridCol>
                <a:gridCol w="1239715">
                  <a:extLst>
                    <a:ext uri="{9D8B030D-6E8A-4147-A177-3AD203B41FA5}">
                      <a16:colId xmlns="" xmlns:a16="http://schemas.microsoft.com/office/drawing/2014/main" val="20004"/>
                    </a:ext>
                  </a:extLst>
                </a:gridCol>
              </a:tblGrid>
              <a:tr h="249248">
                <a:tc gridSpan="5">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Instructor Correlation (</a:t>
                      </a:r>
                      <a:r>
                        <a:rPr lang="en-US" sz="1600" b="1" i="0" u="none" strike="noStrike" dirty="0">
                          <a:solidFill>
                            <a:srgbClr val="000000"/>
                          </a:solidFill>
                          <a:effectLst/>
                          <a:latin typeface="Arial" panose="020B0604020202020204" pitchFamily="34" charset="0"/>
                          <a:cs typeface="Arial" panose="020B0604020202020204" pitchFamily="34" charset="0"/>
                        </a:rPr>
                        <a:t>All courses)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98797">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Q04 New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Q05 New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Q16 Old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Q17 Old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249248">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Responses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49248">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Class Size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49248">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Response Rate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03144877"/>
              </p:ext>
            </p:extLst>
          </p:nvPr>
        </p:nvGraphicFramePr>
        <p:xfrm>
          <a:off x="1428750" y="2415761"/>
          <a:ext cx="6022506" cy="1510665"/>
        </p:xfrm>
        <a:graphic>
          <a:graphicData uri="http://schemas.openxmlformats.org/drawingml/2006/table">
            <a:tbl>
              <a:tblPr/>
              <a:tblGrid>
                <a:gridCol w="1651670">
                  <a:extLst>
                    <a:ext uri="{9D8B030D-6E8A-4147-A177-3AD203B41FA5}">
                      <a16:colId xmlns="" xmlns:a16="http://schemas.microsoft.com/office/drawing/2014/main" val="20000"/>
                    </a:ext>
                  </a:extLst>
                </a:gridCol>
                <a:gridCol w="1092709">
                  <a:extLst>
                    <a:ext uri="{9D8B030D-6E8A-4147-A177-3AD203B41FA5}">
                      <a16:colId xmlns="" xmlns:a16="http://schemas.microsoft.com/office/drawing/2014/main" val="20001"/>
                    </a:ext>
                  </a:extLst>
                </a:gridCol>
                <a:gridCol w="1092709">
                  <a:extLst>
                    <a:ext uri="{9D8B030D-6E8A-4147-A177-3AD203B41FA5}">
                      <a16:colId xmlns="" xmlns:a16="http://schemas.microsoft.com/office/drawing/2014/main" val="20002"/>
                    </a:ext>
                  </a:extLst>
                </a:gridCol>
                <a:gridCol w="1092709">
                  <a:extLst>
                    <a:ext uri="{9D8B030D-6E8A-4147-A177-3AD203B41FA5}">
                      <a16:colId xmlns="" xmlns:a16="http://schemas.microsoft.com/office/drawing/2014/main" val="20003"/>
                    </a:ext>
                  </a:extLst>
                </a:gridCol>
                <a:gridCol w="1092709">
                  <a:extLst>
                    <a:ext uri="{9D8B030D-6E8A-4147-A177-3AD203B41FA5}">
                      <a16:colId xmlns="" xmlns:a16="http://schemas.microsoft.com/office/drawing/2014/main" val="20004"/>
                    </a:ext>
                  </a:extLst>
                </a:gridCol>
              </a:tblGrid>
              <a:tr h="190500">
                <a:tc gridSpan="5">
                  <a:txBody>
                    <a:bodyPr/>
                    <a:lstStyle/>
                    <a:p>
                      <a:pPr algn="ctr" fontAlgn="b"/>
                      <a:r>
                        <a:rPr lang="en-US" sz="1600" b="1" i="0" u="none" strike="noStrike" dirty="0" smtClean="0">
                          <a:solidFill>
                            <a:srgbClr val="000000"/>
                          </a:solidFill>
                          <a:effectLst/>
                          <a:latin typeface="Arial" panose="020B0604020202020204" pitchFamily="34" charset="0"/>
                        </a:rPr>
                        <a:t>Instructor Shared </a:t>
                      </a:r>
                      <a:r>
                        <a:rPr lang="en-US" sz="1600" b="1" i="0" u="none" strike="noStrike" dirty="0">
                          <a:solidFill>
                            <a:srgbClr val="000000"/>
                          </a:solidFill>
                          <a:effectLst/>
                          <a:latin typeface="Arial" panose="020B0604020202020204" pitchFamily="34" charset="0"/>
                        </a:rPr>
                        <a:t>Variances (All courses)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04800">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Q04 New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Q05 New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Q16 Old Course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rPr>
                        <a:t>Q17 Old Instructor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Responses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Class Size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Response Rate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t"/>
                      <a:r>
                        <a:rPr lang="en-US" sz="1600" b="0" i="0" u="none" strike="noStrike" dirty="0">
                          <a:solidFill>
                            <a:srgbClr val="000000"/>
                          </a:solidFill>
                          <a:effectLst/>
                          <a:latin typeface="Arial" panose="020B0604020202020204" pitchFamily="34" charset="0"/>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81319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195529"/>
            <a:ext cx="8732520" cy="481951"/>
          </a:xfrm>
        </p:spPr>
        <p:txBody>
          <a:bodyPr/>
          <a:lstStyle/>
          <a:p>
            <a:r>
              <a:rPr lang="en-US" sz="2400" dirty="0" smtClean="0"/>
              <a:t>Instructor Gender and Ethnicity (5+ respondents)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342803049"/>
              </p:ext>
            </p:extLst>
          </p:nvPr>
        </p:nvGraphicFramePr>
        <p:xfrm>
          <a:off x="971549" y="811530"/>
          <a:ext cx="7402052" cy="1518110"/>
        </p:xfrm>
        <a:graphic>
          <a:graphicData uri="http://schemas.openxmlformats.org/drawingml/2006/table">
            <a:tbl>
              <a:tblPr/>
              <a:tblGrid>
                <a:gridCol w="1945412">
                  <a:extLst>
                    <a:ext uri="{9D8B030D-6E8A-4147-A177-3AD203B41FA5}">
                      <a16:colId xmlns="" xmlns:a16="http://schemas.microsoft.com/office/drawing/2014/main" val="20000"/>
                    </a:ext>
                  </a:extLst>
                </a:gridCol>
                <a:gridCol w="1364160">
                  <a:extLst>
                    <a:ext uri="{9D8B030D-6E8A-4147-A177-3AD203B41FA5}">
                      <a16:colId xmlns="" xmlns:a16="http://schemas.microsoft.com/office/drawing/2014/main" val="20001"/>
                    </a:ext>
                  </a:extLst>
                </a:gridCol>
                <a:gridCol w="1364160">
                  <a:extLst>
                    <a:ext uri="{9D8B030D-6E8A-4147-A177-3AD203B41FA5}">
                      <a16:colId xmlns="" xmlns:a16="http://schemas.microsoft.com/office/drawing/2014/main" val="20002"/>
                    </a:ext>
                  </a:extLst>
                </a:gridCol>
                <a:gridCol w="1364160">
                  <a:extLst>
                    <a:ext uri="{9D8B030D-6E8A-4147-A177-3AD203B41FA5}">
                      <a16:colId xmlns="" xmlns:a16="http://schemas.microsoft.com/office/drawing/2014/main" val="20003"/>
                    </a:ext>
                  </a:extLst>
                </a:gridCol>
                <a:gridCol w="1364160">
                  <a:extLst>
                    <a:ext uri="{9D8B030D-6E8A-4147-A177-3AD203B41FA5}">
                      <a16:colId xmlns="" xmlns:a16="http://schemas.microsoft.com/office/drawing/2014/main" val="20004"/>
                    </a:ext>
                  </a:extLst>
                </a:gridCol>
              </a:tblGrid>
              <a:tr h="262890">
                <a:tc gridSpan="5">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Instructor</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Correlation (</a:t>
                      </a:r>
                      <a:r>
                        <a:rPr lang="en-US" sz="1600" b="1" i="0" u="none" strike="noStrike" dirty="0">
                          <a:solidFill>
                            <a:srgbClr val="000000"/>
                          </a:solidFill>
                          <a:effectLst/>
                          <a:latin typeface="Arial" panose="020B0604020202020204" pitchFamily="34" charset="0"/>
                          <a:cs typeface="Arial" panose="020B0604020202020204" pitchFamily="34" charset="0"/>
                        </a:rPr>
                        <a:t>All Courses)</a:t>
                      </a:r>
                    </a:p>
                  </a:txBody>
                  <a:tcPr marL="7445" marR="7445" marT="7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38227">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Q04 New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Q05 New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Q16 Old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Q17 Old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48892">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Gender</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48892">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Citizenship</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48892">
                <a:tc>
                  <a:txBody>
                    <a:bodyPr/>
                    <a:lstStyle/>
                    <a:p>
                      <a:pPr algn="l" fontAlgn="t"/>
                      <a:r>
                        <a:rPr lang="en-US" sz="1600" b="1" i="0" u="none" strike="noStrike" dirty="0" smtClean="0">
                          <a:solidFill>
                            <a:srgbClr val="000000"/>
                          </a:solidFill>
                          <a:effectLst/>
                          <a:latin typeface="Arial" panose="020B0604020202020204" pitchFamily="34" charset="0"/>
                          <a:cs typeface="Arial" panose="020B0604020202020204" pitchFamily="34" charset="0"/>
                        </a:rPr>
                        <a:t>Minority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1428750" y="4435614"/>
            <a:ext cx="5004319" cy="646331"/>
          </a:xfrm>
          <a:prstGeom prst="rect">
            <a:avLst/>
          </a:prstGeom>
        </p:spPr>
        <p:txBody>
          <a:bodyPr wrap="none" rtlCol="0">
            <a:spAutoFit/>
          </a:bodyPr>
          <a:lstStyle/>
          <a:p>
            <a:r>
              <a:rPr lang="en-US" sz="1800" b="1" i="1" dirty="0" smtClean="0"/>
              <a:t>Effect Size r: 0.2 small, 0.5 medium and 0.8 large</a:t>
            </a:r>
          </a:p>
          <a:p>
            <a:r>
              <a:rPr lang="en-US" sz="1800" b="1" i="1" dirty="0"/>
              <a:t>Effect Size: 25% small, 50% medium and 80% </a:t>
            </a:r>
            <a:r>
              <a:rPr lang="en-US" sz="1800" b="1" i="1" dirty="0" smtClean="0"/>
              <a:t>large</a:t>
            </a:r>
            <a:endParaRPr lang="en-US" sz="1800" b="1" i="1" dirty="0"/>
          </a:p>
        </p:txBody>
      </p:sp>
      <p:graphicFrame>
        <p:nvGraphicFramePr>
          <p:cNvPr id="8" name="Table 7"/>
          <p:cNvGraphicFramePr>
            <a:graphicFrameLocks noGrp="1"/>
          </p:cNvGraphicFramePr>
          <p:nvPr>
            <p:extLst>
              <p:ext uri="{D42A27DB-BD31-4B8C-83A1-F6EECF244321}">
                <p14:modId xmlns:p14="http://schemas.microsoft.com/office/powerpoint/2010/main" val="3209654343"/>
              </p:ext>
            </p:extLst>
          </p:nvPr>
        </p:nvGraphicFramePr>
        <p:xfrm>
          <a:off x="971548" y="2457450"/>
          <a:ext cx="7402052" cy="1544955"/>
        </p:xfrm>
        <a:graphic>
          <a:graphicData uri="http://schemas.openxmlformats.org/drawingml/2006/table">
            <a:tbl>
              <a:tblPr/>
              <a:tblGrid>
                <a:gridCol w="1945412">
                  <a:extLst>
                    <a:ext uri="{9D8B030D-6E8A-4147-A177-3AD203B41FA5}">
                      <a16:colId xmlns="" xmlns:a16="http://schemas.microsoft.com/office/drawing/2014/main" val="20000"/>
                    </a:ext>
                  </a:extLst>
                </a:gridCol>
                <a:gridCol w="1364160">
                  <a:extLst>
                    <a:ext uri="{9D8B030D-6E8A-4147-A177-3AD203B41FA5}">
                      <a16:colId xmlns="" xmlns:a16="http://schemas.microsoft.com/office/drawing/2014/main" val="20001"/>
                    </a:ext>
                  </a:extLst>
                </a:gridCol>
                <a:gridCol w="1364160">
                  <a:extLst>
                    <a:ext uri="{9D8B030D-6E8A-4147-A177-3AD203B41FA5}">
                      <a16:colId xmlns="" xmlns:a16="http://schemas.microsoft.com/office/drawing/2014/main" val="20002"/>
                    </a:ext>
                  </a:extLst>
                </a:gridCol>
                <a:gridCol w="1364160">
                  <a:extLst>
                    <a:ext uri="{9D8B030D-6E8A-4147-A177-3AD203B41FA5}">
                      <a16:colId xmlns="" xmlns:a16="http://schemas.microsoft.com/office/drawing/2014/main" val="20003"/>
                    </a:ext>
                  </a:extLst>
                </a:gridCol>
                <a:gridCol w="1364160">
                  <a:extLst>
                    <a:ext uri="{9D8B030D-6E8A-4147-A177-3AD203B41FA5}">
                      <a16:colId xmlns="" xmlns:a16="http://schemas.microsoft.com/office/drawing/2014/main" val="20004"/>
                    </a:ext>
                  </a:extLst>
                </a:gridCol>
              </a:tblGrid>
              <a:tr h="262890">
                <a:tc gridSpan="5">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Instructor</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Shared Variance</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(All </a:t>
                      </a:r>
                      <a:r>
                        <a:rPr lang="en-US" sz="1600" b="1" i="0" u="none" strike="noStrike" dirty="0">
                          <a:solidFill>
                            <a:srgbClr val="000000"/>
                          </a:solidFill>
                          <a:effectLst/>
                          <a:latin typeface="Arial" panose="020B0604020202020204" pitchFamily="34" charset="0"/>
                          <a:cs typeface="Arial" panose="020B0604020202020204" pitchFamily="34" charset="0"/>
                        </a:rPr>
                        <a:t>Courses)</a:t>
                      </a:r>
                    </a:p>
                  </a:txBody>
                  <a:tcPr marL="7445" marR="7445" marT="7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38227">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Q04 New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Q05 New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Q16 Old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Q17 Old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48892">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Gender</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80210">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Citizenship</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48892">
                <a:tc>
                  <a:txBody>
                    <a:bodyPr/>
                    <a:lstStyle/>
                    <a:p>
                      <a:pPr algn="l" fontAlgn="t"/>
                      <a:r>
                        <a:rPr lang="en-US" sz="1600" b="1" i="0" u="none" strike="noStrike" dirty="0" smtClean="0">
                          <a:solidFill>
                            <a:srgbClr val="000000"/>
                          </a:solidFill>
                          <a:effectLst/>
                          <a:latin typeface="Arial" panose="020B0604020202020204" pitchFamily="34" charset="0"/>
                          <a:cs typeface="Arial" panose="020B0604020202020204" pitchFamily="34" charset="0"/>
                        </a:rPr>
                        <a:t>Minority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611902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00" y="195529"/>
            <a:ext cx="8229600" cy="571589"/>
          </a:xfrm>
        </p:spPr>
        <p:txBody>
          <a:bodyPr/>
          <a:lstStyle/>
          <a:p>
            <a:r>
              <a:rPr lang="en-US" sz="2400" dirty="0" smtClean="0"/>
              <a:t>Instructor Gender and Ethnicity (all courses)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58440080"/>
              </p:ext>
            </p:extLst>
          </p:nvPr>
        </p:nvGraphicFramePr>
        <p:xfrm>
          <a:off x="971549" y="811530"/>
          <a:ext cx="7402052" cy="1511870"/>
        </p:xfrm>
        <a:graphic>
          <a:graphicData uri="http://schemas.openxmlformats.org/drawingml/2006/table">
            <a:tbl>
              <a:tblPr/>
              <a:tblGrid>
                <a:gridCol w="1945412">
                  <a:extLst>
                    <a:ext uri="{9D8B030D-6E8A-4147-A177-3AD203B41FA5}">
                      <a16:colId xmlns="" xmlns:a16="http://schemas.microsoft.com/office/drawing/2014/main" val="20000"/>
                    </a:ext>
                  </a:extLst>
                </a:gridCol>
                <a:gridCol w="1364160">
                  <a:extLst>
                    <a:ext uri="{9D8B030D-6E8A-4147-A177-3AD203B41FA5}">
                      <a16:colId xmlns="" xmlns:a16="http://schemas.microsoft.com/office/drawing/2014/main" val="20001"/>
                    </a:ext>
                  </a:extLst>
                </a:gridCol>
                <a:gridCol w="1364160">
                  <a:extLst>
                    <a:ext uri="{9D8B030D-6E8A-4147-A177-3AD203B41FA5}">
                      <a16:colId xmlns="" xmlns:a16="http://schemas.microsoft.com/office/drawing/2014/main" val="20002"/>
                    </a:ext>
                  </a:extLst>
                </a:gridCol>
                <a:gridCol w="1364160">
                  <a:extLst>
                    <a:ext uri="{9D8B030D-6E8A-4147-A177-3AD203B41FA5}">
                      <a16:colId xmlns="" xmlns:a16="http://schemas.microsoft.com/office/drawing/2014/main" val="20003"/>
                    </a:ext>
                  </a:extLst>
                </a:gridCol>
                <a:gridCol w="1364160">
                  <a:extLst>
                    <a:ext uri="{9D8B030D-6E8A-4147-A177-3AD203B41FA5}">
                      <a16:colId xmlns="" xmlns:a16="http://schemas.microsoft.com/office/drawing/2014/main" val="20004"/>
                    </a:ext>
                  </a:extLst>
                </a:gridCol>
              </a:tblGrid>
              <a:tr h="262890">
                <a:tc gridSpan="5">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Instructor</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Correlation (</a:t>
                      </a:r>
                      <a:r>
                        <a:rPr lang="en-US" sz="1600" b="1" i="0" u="none" strike="noStrike" dirty="0">
                          <a:solidFill>
                            <a:srgbClr val="000000"/>
                          </a:solidFill>
                          <a:effectLst/>
                          <a:latin typeface="Arial" panose="020B0604020202020204" pitchFamily="34" charset="0"/>
                          <a:cs typeface="Arial" panose="020B0604020202020204" pitchFamily="34" charset="0"/>
                        </a:rPr>
                        <a:t>All Courses)</a:t>
                      </a:r>
                    </a:p>
                  </a:txBody>
                  <a:tcPr marL="7445" marR="7445" marT="7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38227">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Q04 New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Q05 New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Q16 Old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Q17 Old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48892">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Gender</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-0.02</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-0.01</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-0.02</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-0.02</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48892">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Citizenship</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-0.07</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-0.08</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-0.09</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-0.09</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48892">
                <a:tc>
                  <a:txBody>
                    <a:bodyPr/>
                    <a:lstStyle/>
                    <a:p>
                      <a:pPr algn="l" fontAlgn="t"/>
                      <a:r>
                        <a:rPr lang="en-US" sz="1600" b="1" i="0" u="none" strike="noStrike" dirty="0" smtClean="0">
                          <a:solidFill>
                            <a:srgbClr val="000000"/>
                          </a:solidFill>
                          <a:effectLst/>
                          <a:latin typeface="Arial" panose="020B0604020202020204" pitchFamily="34" charset="0"/>
                          <a:cs typeface="Arial" panose="020B0604020202020204" pitchFamily="34" charset="0"/>
                        </a:rPr>
                        <a:t>Minority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-0.01</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0.01</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0.02</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cs typeface="Arial" panose="020B0604020202020204" pitchFamily="34" charset="0"/>
                        </a:rPr>
                        <a:t>0.01</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1428750" y="4435614"/>
            <a:ext cx="5004319" cy="646331"/>
          </a:xfrm>
          <a:prstGeom prst="rect">
            <a:avLst/>
          </a:prstGeom>
        </p:spPr>
        <p:txBody>
          <a:bodyPr wrap="none" rtlCol="0">
            <a:spAutoFit/>
          </a:bodyPr>
          <a:lstStyle/>
          <a:p>
            <a:r>
              <a:rPr lang="en-US" sz="1800" b="1" i="1" dirty="0" smtClean="0"/>
              <a:t>Effect Size r: 0.2 small, 0.5 medium and 0.8 large</a:t>
            </a:r>
          </a:p>
          <a:p>
            <a:r>
              <a:rPr lang="en-US" sz="1800" b="1" i="1" dirty="0"/>
              <a:t>Effect Size: 25% small, 50% medium and 80% </a:t>
            </a:r>
            <a:r>
              <a:rPr lang="en-US" sz="1800" b="1" i="1" dirty="0" smtClean="0"/>
              <a:t>large</a:t>
            </a:r>
            <a:endParaRPr lang="en-US" sz="1800" b="1" i="1" dirty="0"/>
          </a:p>
        </p:txBody>
      </p:sp>
      <p:graphicFrame>
        <p:nvGraphicFramePr>
          <p:cNvPr id="8" name="Table 7"/>
          <p:cNvGraphicFramePr>
            <a:graphicFrameLocks noGrp="1"/>
          </p:cNvGraphicFramePr>
          <p:nvPr>
            <p:extLst>
              <p:ext uri="{D42A27DB-BD31-4B8C-83A1-F6EECF244321}">
                <p14:modId xmlns:p14="http://schemas.microsoft.com/office/powerpoint/2010/main" val="4285595734"/>
              </p:ext>
            </p:extLst>
          </p:nvPr>
        </p:nvGraphicFramePr>
        <p:xfrm>
          <a:off x="971548" y="2457450"/>
          <a:ext cx="7402052" cy="1544955"/>
        </p:xfrm>
        <a:graphic>
          <a:graphicData uri="http://schemas.openxmlformats.org/drawingml/2006/table">
            <a:tbl>
              <a:tblPr/>
              <a:tblGrid>
                <a:gridCol w="1945412">
                  <a:extLst>
                    <a:ext uri="{9D8B030D-6E8A-4147-A177-3AD203B41FA5}">
                      <a16:colId xmlns="" xmlns:a16="http://schemas.microsoft.com/office/drawing/2014/main" val="20000"/>
                    </a:ext>
                  </a:extLst>
                </a:gridCol>
                <a:gridCol w="1364160">
                  <a:extLst>
                    <a:ext uri="{9D8B030D-6E8A-4147-A177-3AD203B41FA5}">
                      <a16:colId xmlns="" xmlns:a16="http://schemas.microsoft.com/office/drawing/2014/main" val="20001"/>
                    </a:ext>
                  </a:extLst>
                </a:gridCol>
                <a:gridCol w="1364160">
                  <a:extLst>
                    <a:ext uri="{9D8B030D-6E8A-4147-A177-3AD203B41FA5}">
                      <a16:colId xmlns="" xmlns:a16="http://schemas.microsoft.com/office/drawing/2014/main" val="20002"/>
                    </a:ext>
                  </a:extLst>
                </a:gridCol>
                <a:gridCol w="1364160">
                  <a:extLst>
                    <a:ext uri="{9D8B030D-6E8A-4147-A177-3AD203B41FA5}">
                      <a16:colId xmlns="" xmlns:a16="http://schemas.microsoft.com/office/drawing/2014/main" val="20003"/>
                    </a:ext>
                  </a:extLst>
                </a:gridCol>
                <a:gridCol w="1364160">
                  <a:extLst>
                    <a:ext uri="{9D8B030D-6E8A-4147-A177-3AD203B41FA5}">
                      <a16:colId xmlns="" xmlns:a16="http://schemas.microsoft.com/office/drawing/2014/main" val="20004"/>
                    </a:ext>
                  </a:extLst>
                </a:gridCol>
              </a:tblGrid>
              <a:tr h="262890">
                <a:tc gridSpan="5">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Instructor</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Shared Variance</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(All </a:t>
                      </a:r>
                      <a:r>
                        <a:rPr lang="en-US" sz="1600" b="1" i="0" u="none" strike="noStrike" dirty="0">
                          <a:solidFill>
                            <a:srgbClr val="000000"/>
                          </a:solidFill>
                          <a:effectLst/>
                          <a:latin typeface="Arial" panose="020B0604020202020204" pitchFamily="34" charset="0"/>
                          <a:cs typeface="Arial" panose="020B0604020202020204" pitchFamily="34" charset="0"/>
                        </a:rPr>
                        <a:t>Courses)</a:t>
                      </a:r>
                    </a:p>
                  </a:txBody>
                  <a:tcPr marL="7445" marR="7445" marT="74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38227">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Q04 New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Q05 New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Q16 Old Course</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Q17 Old Instructor</a:t>
                      </a:r>
                    </a:p>
                  </a:txBody>
                  <a:tcPr marL="7445" marR="7445" marT="7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148892">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Gender</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80210">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Citizenship</a:t>
                      </a: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48892">
                <a:tc>
                  <a:txBody>
                    <a:bodyPr/>
                    <a:lstStyle/>
                    <a:p>
                      <a:pPr algn="l" fontAlgn="t"/>
                      <a:r>
                        <a:rPr lang="en-US" sz="1600" b="1" i="0" u="none" strike="noStrike" dirty="0" smtClean="0">
                          <a:solidFill>
                            <a:srgbClr val="000000"/>
                          </a:solidFill>
                          <a:effectLst/>
                          <a:latin typeface="Arial" panose="020B0604020202020204" pitchFamily="34" charset="0"/>
                          <a:cs typeface="Arial" panose="020B0604020202020204" pitchFamily="34" charset="0"/>
                        </a:rPr>
                        <a:t>Minority</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445" marR="7445" marT="74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dirty="0">
                          <a:solidFill>
                            <a:srgbClr val="000000"/>
                          </a:solidFill>
                          <a:effectLst/>
                          <a:latin typeface="Arial" panose="020B0604020202020204" pitchFamily="34" charset="0"/>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712351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697" y="1723046"/>
            <a:ext cx="8229600" cy="1142758"/>
          </a:xfrm>
        </p:spPr>
        <p:txBody>
          <a:bodyPr/>
          <a:lstStyle/>
          <a:p>
            <a:pPr algn="ctr"/>
            <a:r>
              <a:rPr lang="en-US" sz="2800" dirty="0" smtClean="0"/>
              <a:t>Relationship with Academic Indicators</a:t>
            </a:r>
            <a:endParaRPr lang="en-US" sz="2800" dirty="0"/>
          </a:p>
        </p:txBody>
      </p:sp>
      <p:sp>
        <p:nvSpPr>
          <p:cNvPr id="7" name="Text Placeholder 6"/>
          <p:cNvSpPr>
            <a:spLocks noGrp="1"/>
          </p:cNvSpPr>
          <p:nvPr>
            <p:ph type="body" sz="quarter" idx="11"/>
          </p:nvPr>
        </p:nvSpPr>
        <p:spPr>
          <a:xfrm>
            <a:off x="2420031" y="2566865"/>
            <a:ext cx="4402931" cy="392625"/>
          </a:xfrm>
        </p:spPr>
        <p:txBody>
          <a:bodyPr/>
          <a:lstStyle/>
          <a:p>
            <a:pPr algn="ctr"/>
            <a:r>
              <a:rPr lang="en-US" dirty="0" smtClean="0"/>
              <a:t>Instructor and Course Items</a:t>
            </a:r>
            <a:endParaRPr lang="en-US" dirty="0"/>
          </a:p>
        </p:txBody>
      </p:sp>
    </p:spTree>
    <p:extLst>
      <p:ext uri="{BB962C8B-B14F-4D97-AF65-F5344CB8AC3E}">
        <p14:creationId xmlns:p14="http://schemas.microsoft.com/office/powerpoint/2010/main" val="1648162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92" y="141016"/>
            <a:ext cx="8229600" cy="465653"/>
          </a:xfrm>
        </p:spPr>
        <p:txBody>
          <a:bodyPr/>
          <a:lstStyle/>
          <a:p>
            <a:r>
              <a:rPr lang="en-US" sz="2400" dirty="0" smtClean="0"/>
              <a:t>Shared Variance Course (5 + responses)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209901657"/>
              </p:ext>
            </p:extLst>
          </p:nvPr>
        </p:nvGraphicFramePr>
        <p:xfrm>
          <a:off x="1068386" y="656493"/>
          <a:ext cx="6498859" cy="1571625"/>
        </p:xfrm>
        <a:graphic>
          <a:graphicData uri="http://schemas.openxmlformats.org/drawingml/2006/table">
            <a:tbl>
              <a:tblPr/>
              <a:tblGrid>
                <a:gridCol w="3311919">
                  <a:extLst>
                    <a:ext uri="{9D8B030D-6E8A-4147-A177-3AD203B41FA5}">
                      <a16:colId xmlns="" xmlns:a16="http://schemas.microsoft.com/office/drawing/2014/main" val="20000"/>
                    </a:ext>
                  </a:extLst>
                </a:gridCol>
                <a:gridCol w="1187292">
                  <a:extLst>
                    <a:ext uri="{9D8B030D-6E8A-4147-A177-3AD203B41FA5}">
                      <a16:colId xmlns="" xmlns:a16="http://schemas.microsoft.com/office/drawing/2014/main" val="20001"/>
                    </a:ext>
                  </a:extLst>
                </a:gridCol>
                <a:gridCol w="999824">
                  <a:extLst>
                    <a:ext uri="{9D8B030D-6E8A-4147-A177-3AD203B41FA5}">
                      <a16:colId xmlns="" xmlns:a16="http://schemas.microsoft.com/office/drawing/2014/main" val="20002"/>
                    </a:ext>
                  </a:extLst>
                </a:gridCol>
                <a:gridCol w="999824">
                  <a:extLst>
                    <a:ext uri="{9D8B030D-6E8A-4147-A177-3AD203B41FA5}">
                      <a16:colId xmlns="" xmlns:a16="http://schemas.microsoft.com/office/drawing/2014/main" val="20003"/>
                    </a:ext>
                  </a:extLst>
                </a:gridCol>
              </a:tblGrid>
              <a:tr h="198927">
                <a:tc gridSpan="4">
                  <a:txBody>
                    <a:bodyPr/>
                    <a:lstStyle/>
                    <a:p>
                      <a:pPr algn="ctr" fontAlgn="b"/>
                      <a:r>
                        <a:rPr lang="en-US" sz="1600" b="1" i="0" u="none" strike="noStrike" dirty="0" smtClean="0">
                          <a:solidFill>
                            <a:srgbClr val="000000"/>
                          </a:solidFill>
                          <a:effectLst/>
                          <a:latin typeface="Arial" panose="020B0604020202020204" pitchFamily="34" charset="0"/>
                        </a:rPr>
                        <a:t>Academic Correlations </a:t>
                      </a:r>
                      <a:r>
                        <a:rPr lang="en-US" sz="1600" b="1" i="0" u="none" strike="noStrike" dirty="0">
                          <a:solidFill>
                            <a:srgbClr val="000000"/>
                          </a:solidFill>
                          <a:effectLst/>
                          <a:latin typeface="Arial" panose="020B0604020202020204" pitchFamily="34" charset="0"/>
                        </a:rPr>
                        <a:t>N = 1827 (5 or more responses)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04800">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CRS GPA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DFWI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Q04 New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Q05 New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Q16 Old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0500">
                <a:tc>
                  <a:txBody>
                    <a:bodyPr/>
                    <a:lstStyle/>
                    <a:p>
                      <a:pPr algn="l" fontAlgn="t"/>
                      <a:r>
                        <a:rPr lang="en-US" sz="1600" b="1" i="0" u="none" strike="noStrike" dirty="0">
                          <a:solidFill>
                            <a:srgbClr val="000000"/>
                          </a:solidFill>
                          <a:effectLst/>
                          <a:latin typeface="Arial" panose="020B0604020202020204" pitchFamily="34" charset="0"/>
                        </a:rPr>
                        <a:t>Q17 Old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28246199"/>
              </p:ext>
            </p:extLst>
          </p:nvPr>
        </p:nvGraphicFramePr>
        <p:xfrm>
          <a:off x="1068385" y="2357438"/>
          <a:ext cx="6498859" cy="1520190"/>
        </p:xfrm>
        <a:graphic>
          <a:graphicData uri="http://schemas.openxmlformats.org/drawingml/2006/table">
            <a:tbl>
              <a:tblPr/>
              <a:tblGrid>
                <a:gridCol w="3311919">
                  <a:extLst>
                    <a:ext uri="{9D8B030D-6E8A-4147-A177-3AD203B41FA5}">
                      <a16:colId xmlns="" xmlns:a16="http://schemas.microsoft.com/office/drawing/2014/main" val="20000"/>
                    </a:ext>
                  </a:extLst>
                </a:gridCol>
                <a:gridCol w="1187292">
                  <a:extLst>
                    <a:ext uri="{9D8B030D-6E8A-4147-A177-3AD203B41FA5}">
                      <a16:colId xmlns="" xmlns:a16="http://schemas.microsoft.com/office/drawing/2014/main" val="20001"/>
                    </a:ext>
                  </a:extLst>
                </a:gridCol>
                <a:gridCol w="999824">
                  <a:extLst>
                    <a:ext uri="{9D8B030D-6E8A-4147-A177-3AD203B41FA5}">
                      <a16:colId xmlns="" xmlns:a16="http://schemas.microsoft.com/office/drawing/2014/main" val="20002"/>
                    </a:ext>
                  </a:extLst>
                </a:gridCol>
                <a:gridCol w="999824">
                  <a:extLst>
                    <a:ext uri="{9D8B030D-6E8A-4147-A177-3AD203B41FA5}">
                      <a16:colId xmlns="" xmlns:a16="http://schemas.microsoft.com/office/drawing/2014/main" val="20003"/>
                    </a:ext>
                  </a:extLst>
                </a:gridCol>
              </a:tblGrid>
              <a:tr h="190500">
                <a:tc gridSpan="4">
                  <a:txBody>
                    <a:bodyPr/>
                    <a:lstStyle/>
                    <a:p>
                      <a:pPr algn="ctr" fontAlgn="b"/>
                      <a:r>
                        <a:rPr lang="en-US" sz="1600" b="1" i="0" u="none" strike="noStrike" dirty="0">
                          <a:solidFill>
                            <a:srgbClr val="000000"/>
                          </a:solidFill>
                          <a:effectLst/>
                          <a:latin typeface="Arial" panose="020B0604020202020204" pitchFamily="34" charset="0"/>
                        </a:rPr>
                        <a:t>Shared Variance (5 or more responses)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CRS GPA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DFWI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Q04 New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4.2%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Q05 New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Q16 Old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0500">
                <a:tc>
                  <a:txBody>
                    <a:bodyPr/>
                    <a:lstStyle/>
                    <a:p>
                      <a:pPr algn="l" fontAlgn="t"/>
                      <a:r>
                        <a:rPr lang="en-US" sz="1600" b="1" i="0" u="none" strike="noStrike" dirty="0">
                          <a:solidFill>
                            <a:srgbClr val="000000"/>
                          </a:solidFill>
                          <a:effectLst/>
                          <a:latin typeface="Arial" panose="020B0604020202020204" pitchFamily="34" charset="0"/>
                        </a:rPr>
                        <a:t>Q17 Old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
        <p:nvSpPr>
          <p:cNvPr id="8" name="TextBox 7"/>
          <p:cNvSpPr txBox="1"/>
          <p:nvPr/>
        </p:nvSpPr>
        <p:spPr>
          <a:xfrm>
            <a:off x="1428750" y="4435614"/>
            <a:ext cx="5004319" cy="646331"/>
          </a:xfrm>
          <a:prstGeom prst="rect">
            <a:avLst/>
          </a:prstGeom>
        </p:spPr>
        <p:txBody>
          <a:bodyPr wrap="none" rtlCol="0">
            <a:spAutoFit/>
          </a:bodyPr>
          <a:lstStyle/>
          <a:p>
            <a:r>
              <a:rPr lang="en-US" sz="1800" b="1" i="1" dirty="0" smtClean="0"/>
              <a:t>Effect Size r: 0.2 small, 0.5 medium and 0.8 large</a:t>
            </a:r>
          </a:p>
          <a:p>
            <a:r>
              <a:rPr lang="en-US" sz="1800" b="1" i="1" dirty="0"/>
              <a:t>Effect Size: 25% small, 50% medium and 80% </a:t>
            </a:r>
            <a:r>
              <a:rPr lang="en-US" sz="1800" b="1" i="1" dirty="0" smtClean="0"/>
              <a:t>large</a:t>
            </a:r>
            <a:endParaRPr lang="en-US" sz="1800" b="1" i="1" dirty="0"/>
          </a:p>
        </p:txBody>
      </p:sp>
    </p:spTree>
    <p:extLst>
      <p:ext uri="{BB962C8B-B14F-4D97-AF65-F5344CB8AC3E}">
        <p14:creationId xmlns:p14="http://schemas.microsoft.com/office/powerpoint/2010/main" val="1476430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92" y="141016"/>
            <a:ext cx="8229600" cy="465653"/>
          </a:xfrm>
        </p:spPr>
        <p:txBody>
          <a:bodyPr/>
          <a:lstStyle/>
          <a:p>
            <a:r>
              <a:rPr lang="en-US" sz="2400" dirty="0" smtClean="0"/>
              <a:t>Shared Variance Course (All Courses)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347928119"/>
              </p:ext>
            </p:extLst>
          </p:nvPr>
        </p:nvGraphicFramePr>
        <p:xfrm>
          <a:off x="1068386" y="656493"/>
          <a:ext cx="6498859" cy="1571625"/>
        </p:xfrm>
        <a:graphic>
          <a:graphicData uri="http://schemas.openxmlformats.org/drawingml/2006/table">
            <a:tbl>
              <a:tblPr/>
              <a:tblGrid>
                <a:gridCol w="3311919">
                  <a:extLst>
                    <a:ext uri="{9D8B030D-6E8A-4147-A177-3AD203B41FA5}">
                      <a16:colId xmlns="" xmlns:a16="http://schemas.microsoft.com/office/drawing/2014/main" val="20000"/>
                    </a:ext>
                  </a:extLst>
                </a:gridCol>
                <a:gridCol w="1187292">
                  <a:extLst>
                    <a:ext uri="{9D8B030D-6E8A-4147-A177-3AD203B41FA5}">
                      <a16:colId xmlns="" xmlns:a16="http://schemas.microsoft.com/office/drawing/2014/main" val="20001"/>
                    </a:ext>
                  </a:extLst>
                </a:gridCol>
                <a:gridCol w="999824">
                  <a:extLst>
                    <a:ext uri="{9D8B030D-6E8A-4147-A177-3AD203B41FA5}">
                      <a16:colId xmlns="" xmlns:a16="http://schemas.microsoft.com/office/drawing/2014/main" val="20002"/>
                    </a:ext>
                  </a:extLst>
                </a:gridCol>
                <a:gridCol w="999824">
                  <a:extLst>
                    <a:ext uri="{9D8B030D-6E8A-4147-A177-3AD203B41FA5}">
                      <a16:colId xmlns="" xmlns:a16="http://schemas.microsoft.com/office/drawing/2014/main" val="20003"/>
                    </a:ext>
                  </a:extLst>
                </a:gridCol>
              </a:tblGrid>
              <a:tr h="198927">
                <a:tc gridSpan="4">
                  <a:txBody>
                    <a:bodyPr/>
                    <a:lstStyle/>
                    <a:p>
                      <a:pPr algn="ctr" fontAlgn="b"/>
                      <a:r>
                        <a:rPr lang="en-US" sz="1600" b="1" i="0" u="none" strike="noStrike" dirty="0" smtClean="0">
                          <a:solidFill>
                            <a:srgbClr val="000000"/>
                          </a:solidFill>
                          <a:effectLst/>
                          <a:latin typeface="Arial" panose="020B0604020202020204" pitchFamily="34" charset="0"/>
                        </a:rPr>
                        <a:t>Academic Correlation (All Courses)</a:t>
                      </a:r>
                      <a:endParaRPr lang="en-US"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04800">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CRS GPA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DFWI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Q04 New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Q05 New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Q16 Old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0500">
                <a:tc>
                  <a:txBody>
                    <a:bodyPr/>
                    <a:lstStyle/>
                    <a:p>
                      <a:pPr algn="l" fontAlgn="t"/>
                      <a:r>
                        <a:rPr lang="en-US" sz="1600" b="1" i="0" u="none" strike="noStrike" dirty="0">
                          <a:solidFill>
                            <a:srgbClr val="000000"/>
                          </a:solidFill>
                          <a:effectLst/>
                          <a:latin typeface="Arial" panose="020B0604020202020204" pitchFamily="34" charset="0"/>
                        </a:rPr>
                        <a:t>Q17 Old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0.27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9207942"/>
              </p:ext>
            </p:extLst>
          </p:nvPr>
        </p:nvGraphicFramePr>
        <p:xfrm>
          <a:off x="1068385" y="2357438"/>
          <a:ext cx="6498859" cy="1520190"/>
        </p:xfrm>
        <a:graphic>
          <a:graphicData uri="http://schemas.openxmlformats.org/drawingml/2006/table">
            <a:tbl>
              <a:tblPr/>
              <a:tblGrid>
                <a:gridCol w="3311919">
                  <a:extLst>
                    <a:ext uri="{9D8B030D-6E8A-4147-A177-3AD203B41FA5}">
                      <a16:colId xmlns="" xmlns:a16="http://schemas.microsoft.com/office/drawing/2014/main" val="20000"/>
                    </a:ext>
                  </a:extLst>
                </a:gridCol>
                <a:gridCol w="1187292">
                  <a:extLst>
                    <a:ext uri="{9D8B030D-6E8A-4147-A177-3AD203B41FA5}">
                      <a16:colId xmlns="" xmlns:a16="http://schemas.microsoft.com/office/drawing/2014/main" val="20001"/>
                    </a:ext>
                  </a:extLst>
                </a:gridCol>
                <a:gridCol w="999824">
                  <a:extLst>
                    <a:ext uri="{9D8B030D-6E8A-4147-A177-3AD203B41FA5}">
                      <a16:colId xmlns="" xmlns:a16="http://schemas.microsoft.com/office/drawing/2014/main" val="20002"/>
                    </a:ext>
                  </a:extLst>
                </a:gridCol>
                <a:gridCol w="999824">
                  <a:extLst>
                    <a:ext uri="{9D8B030D-6E8A-4147-A177-3AD203B41FA5}">
                      <a16:colId xmlns="" xmlns:a16="http://schemas.microsoft.com/office/drawing/2014/main" val="20003"/>
                    </a:ext>
                  </a:extLst>
                </a:gridCol>
              </a:tblGrid>
              <a:tr h="190500">
                <a:tc gridSpan="4">
                  <a:txBody>
                    <a:bodyPr/>
                    <a:lstStyle/>
                    <a:p>
                      <a:pPr algn="ctr" fontAlgn="b"/>
                      <a:r>
                        <a:rPr lang="en-US" sz="1600" b="1" i="0" u="none" strike="noStrike" dirty="0">
                          <a:solidFill>
                            <a:srgbClr val="000000"/>
                          </a:solidFill>
                          <a:effectLst/>
                          <a:latin typeface="Arial" panose="020B0604020202020204" pitchFamily="34" charset="0"/>
                        </a:rPr>
                        <a:t>Shared Variance </a:t>
                      </a:r>
                      <a:r>
                        <a:rPr lang="en-US" sz="1600" b="1" i="0" u="none" strike="noStrike" dirty="0" smtClean="0">
                          <a:solidFill>
                            <a:srgbClr val="000000"/>
                          </a:solidFill>
                          <a:effectLst/>
                          <a:latin typeface="Arial" panose="020B0604020202020204" pitchFamily="34" charset="0"/>
                        </a:rPr>
                        <a:t>(All Courses)</a:t>
                      </a:r>
                      <a:endParaRPr lang="en-US"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a:txBody>
                    <a:bodyPr/>
                    <a:lstStyle/>
                    <a:p>
                      <a:pPr algn="ctr" fontAlgn="ct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CRS GPA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DFWI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extLst>
                  <a:ext uri="{0D108BD9-81ED-4DB2-BD59-A6C34878D82A}">
                    <a16:rowId xmlns="" xmlns:a16="http://schemas.microsoft.com/office/drawing/2014/main" val="10001"/>
                  </a:ext>
                </a:extLst>
              </a:tr>
              <a:tr h="190500">
                <a:tc>
                  <a:txBody>
                    <a:bodyPr/>
                    <a:lstStyle/>
                    <a:p>
                      <a:pPr algn="l" fontAlgn="t"/>
                      <a:r>
                        <a:rPr lang="en-US" sz="1600" b="1" i="0" u="none" strike="noStrike" dirty="0">
                          <a:solidFill>
                            <a:srgbClr val="000000"/>
                          </a:solidFill>
                          <a:effectLst/>
                          <a:latin typeface="Arial" panose="020B0604020202020204" pitchFamily="34" charset="0"/>
                        </a:rPr>
                        <a:t>Q04 New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l" fontAlgn="t"/>
                      <a:r>
                        <a:rPr lang="en-US" sz="1600" b="1" i="0" u="none" strike="noStrike" dirty="0">
                          <a:solidFill>
                            <a:srgbClr val="000000"/>
                          </a:solidFill>
                          <a:effectLst/>
                          <a:latin typeface="Arial" panose="020B0604020202020204" pitchFamily="34" charset="0"/>
                        </a:rPr>
                        <a:t>Q05 New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l" fontAlgn="t"/>
                      <a:r>
                        <a:rPr lang="en-US" sz="1600" b="1" i="0" u="none" strike="noStrike" dirty="0">
                          <a:solidFill>
                            <a:srgbClr val="000000"/>
                          </a:solidFill>
                          <a:effectLst/>
                          <a:latin typeface="Arial" panose="020B0604020202020204" pitchFamily="34" charset="0"/>
                        </a:rPr>
                        <a:t>Q16 Old Course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0500">
                <a:tc>
                  <a:txBody>
                    <a:bodyPr/>
                    <a:lstStyle/>
                    <a:p>
                      <a:pPr algn="l" fontAlgn="t"/>
                      <a:r>
                        <a:rPr lang="en-US" sz="1600" b="1" i="0" u="none" strike="noStrike" dirty="0">
                          <a:solidFill>
                            <a:srgbClr val="000000"/>
                          </a:solidFill>
                          <a:effectLst/>
                          <a:latin typeface="Arial" panose="020B0604020202020204" pitchFamily="34" charset="0"/>
                        </a:rPr>
                        <a:t>Q17 Old Instructor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5.4%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
        <p:nvSpPr>
          <p:cNvPr id="8" name="TextBox 7"/>
          <p:cNvSpPr txBox="1"/>
          <p:nvPr/>
        </p:nvSpPr>
        <p:spPr>
          <a:xfrm>
            <a:off x="1428750" y="4435614"/>
            <a:ext cx="5004319" cy="646331"/>
          </a:xfrm>
          <a:prstGeom prst="rect">
            <a:avLst/>
          </a:prstGeom>
        </p:spPr>
        <p:txBody>
          <a:bodyPr wrap="none" rtlCol="0">
            <a:spAutoFit/>
          </a:bodyPr>
          <a:lstStyle/>
          <a:p>
            <a:r>
              <a:rPr lang="en-US" sz="1800" b="1" i="1" dirty="0" smtClean="0"/>
              <a:t>Effect Size r: 0.2 small, 0.5 medium and 0.8 large</a:t>
            </a:r>
          </a:p>
          <a:p>
            <a:r>
              <a:rPr lang="en-US" sz="1800" b="1" i="1" dirty="0"/>
              <a:t>Effect Size: 25% small, 50% medium and 80% </a:t>
            </a:r>
            <a:r>
              <a:rPr lang="en-US" sz="1800" b="1" i="1" dirty="0" smtClean="0"/>
              <a:t>large</a:t>
            </a:r>
            <a:endParaRPr lang="en-US" sz="1800" b="1" i="1" dirty="0"/>
          </a:p>
        </p:txBody>
      </p:sp>
    </p:spTree>
    <p:extLst>
      <p:ext uri="{BB962C8B-B14F-4D97-AF65-F5344CB8AC3E}">
        <p14:creationId xmlns:p14="http://schemas.microsoft.com/office/powerpoint/2010/main" val="3906941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3566" y="821938"/>
            <a:ext cx="8229600" cy="1854894"/>
          </a:xfrm>
        </p:spPr>
        <p:txBody>
          <a:bodyPr/>
          <a:lstStyle/>
          <a:p>
            <a:pPr algn="ctr"/>
            <a:r>
              <a:rPr lang="en-US" sz="2800" dirty="0" smtClean="0"/>
              <a:t>Exploratory Factor Structure of instructor and course items, additional items, and instructor demographics Academic indicators</a:t>
            </a:r>
            <a:endParaRPr lang="en-US" sz="2800" dirty="0"/>
          </a:p>
        </p:txBody>
      </p:sp>
      <p:sp>
        <p:nvSpPr>
          <p:cNvPr id="7" name="Text Placeholder 6"/>
          <p:cNvSpPr>
            <a:spLocks noGrp="1"/>
          </p:cNvSpPr>
          <p:nvPr>
            <p:ph type="body" sz="quarter" idx="11"/>
          </p:nvPr>
        </p:nvSpPr>
        <p:spPr>
          <a:xfrm>
            <a:off x="2456900" y="3090433"/>
            <a:ext cx="4402931" cy="392625"/>
          </a:xfrm>
        </p:spPr>
        <p:txBody>
          <a:bodyPr/>
          <a:lstStyle/>
          <a:p>
            <a:pPr algn="ctr"/>
            <a:r>
              <a:rPr lang="en-US" dirty="0" smtClean="0"/>
              <a:t>Instructor and Course Items</a:t>
            </a:r>
            <a:endParaRPr lang="en-US" dirty="0"/>
          </a:p>
        </p:txBody>
      </p:sp>
    </p:spTree>
    <p:extLst>
      <p:ext uri="{BB962C8B-B14F-4D97-AF65-F5344CB8AC3E}">
        <p14:creationId xmlns:p14="http://schemas.microsoft.com/office/powerpoint/2010/main" val="2153518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Information on Factor Structure</a:t>
            </a:r>
            <a:endParaRPr lang="en-US" sz="3200" dirty="0"/>
          </a:p>
        </p:txBody>
      </p:sp>
      <p:pic>
        <p:nvPicPr>
          <p:cNvPr id="5" name="Picture 4" descr="img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64" y="1113781"/>
            <a:ext cx="4307687" cy="2423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8792946"/>
              </p:ext>
            </p:extLst>
          </p:nvPr>
        </p:nvGraphicFramePr>
        <p:xfrm>
          <a:off x="4795313" y="1064298"/>
          <a:ext cx="4169930" cy="1337310"/>
        </p:xfrm>
        <a:graphic>
          <a:graphicData uri="http://schemas.openxmlformats.org/drawingml/2006/table">
            <a:tbl>
              <a:tblPr/>
              <a:tblGrid>
                <a:gridCol w="833986">
                  <a:extLst>
                    <a:ext uri="{9D8B030D-6E8A-4147-A177-3AD203B41FA5}">
                      <a16:colId xmlns="" xmlns:a16="http://schemas.microsoft.com/office/drawing/2014/main" val="20000"/>
                    </a:ext>
                  </a:extLst>
                </a:gridCol>
                <a:gridCol w="833986">
                  <a:extLst>
                    <a:ext uri="{9D8B030D-6E8A-4147-A177-3AD203B41FA5}">
                      <a16:colId xmlns="" xmlns:a16="http://schemas.microsoft.com/office/drawing/2014/main" val="20001"/>
                    </a:ext>
                  </a:extLst>
                </a:gridCol>
                <a:gridCol w="833986">
                  <a:extLst>
                    <a:ext uri="{9D8B030D-6E8A-4147-A177-3AD203B41FA5}">
                      <a16:colId xmlns="" xmlns:a16="http://schemas.microsoft.com/office/drawing/2014/main" val="20002"/>
                    </a:ext>
                  </a:extLst>
                </a:gridCol>
                <a:gridCol w="833986">
                  <a:extLst>
                    <a:ext uri="{9D8B030D-6E8A-4147-A177-3AD203B41FA5}">
                      <a16:colId xmlns="" xmlns:a16="http://schemas.microsoft.com/office/drawing/2014/main" val="20003"/>
                    </a:ext>
                  </a:extLst>
                </a:gridCol>
                <a:gridCol w="833986">
                  <a:extLst>
                    <a:ext uri="{9D8B030D-6E8A-4147-A177-3AD203B41FA5}">
                      <a16:colId xmlns="" xmlns:a16="http://schemas.microsoft.com/office/drawing/2014/main" val="20004"/>
                    </a:ext>
                  </a:extLst>
                </a:gridCol>
              </a:tblGrid>
              <a:tr h="190500">
                <a:tc gridSpan="5">
                  <a:txBody>
                    <a:bodyPr/>
                    <a:lstStyle/>
                    <a:p>
                      <a:pPr algn="ctr" fontAlgn="b"/>
                      <a:r>
                        <a:rPr lang="en-US" sz="1400" b="1" i="0" u="none" strike="noStrike" dirty="0">
                          <a:solidFill>
                            <a:srgbClr val="000000"/>
                          </a:solidFill>
                          <a:effectLst/>
                          <a:latin typeface="Arial" panose="020B0604020202020204" pitchFamily="34" charset="0"/>
                        </a:rPr>
                        <a:t>Inter-Factor Correlations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a:txBody>
                    <a:bodyPr/>
                    <a:lstStyle/>
                    <a:p>
                      <a:pPr algn="ctr" fontAlgn="ctr"/>
                      <a:r>
                        <a:rPr lang="en-US" sz="14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400" b="1" i="0" u="none" strike="noStrike" dirty="0">
                          <a:solidFill>
                            <a:srgbClr val="000000"/>
                          </a:solidFill>
                          <a:effectLst/>
                          <a:latin typeface="Arial" panose="020B0604020202020204" pitchFamily="34" charset="0"/>
                        </a:rPr>
                        <a:t>Factor1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400" b="1" i="0" u="none" strike="noStrike" dirty="0">
                          <a:solidFill>
                            <a:srgbClr val="000000"/>
                          </a:solidFill>
                          <a:effectLst/>
                          <a:latin typeface="Arial" panose="020B0604020202020204" pitchFamily="34" charset="0"/>
                        </a:rPr>
                        <a:t>Factor2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400" b="1" i="0" u="none" strike="noStrike" dirty="0">
                          <a:solidFill>
                            <a:srgbClr val="000000"/>
                          </a:solidFill>
                          <a:effectLst/>
                          <a:latin typeface="Arial" panose="020B0604020202020204" pitchFamily="34" charset="0"/>
                        </a:rPr>
                        <a:t>Factor3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400" b="1" i="0" u="none" strike="noStrike" dirty="0">
                          <a:solidFill>
                            <a:srgbClr val="000000"/>
                          </a:solidFill>
                          <a:effectLst/>
                          <a:latin typeface="Arial" panose="020B0604020202020204" pitchFamily="34" charset="0"/>
                        </a:rPr>
                        <a:t>Factor4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extLst>
                  <a:ext uri="{0D108BD9-81ED-4DB2-BD59-A6C34878D82A}">
                    <a16:rowId xmlns="" xmlns:a16="http://schemas.microsoft.com/office/drawing/2014/main" val="10001"/>
                  </a:ext>
                </a:extLst>
              </a:tr>
              <a:tr h="190500">
                <a:tc>
                  <a:txBody>
                    <a:bodyPr/>
                    <a:lstStyle/>
                    <a:p>
                      <a:pPr algn="ctr" fontAlgn="t"/>
                      <a:r>
                        <a:rPr lang="en-US" sz="1400" b="1" i="0" u="none" strike="noStrike" dirty="0">
                          <a:solidFill>
                            <a:srgbClr val="000000"/>
                          </a:solidFill>
                          <a:effectLst/>
                          <a:latin typeface="Arial" panose="020B0604020202020204" pitchFamily="34" charset="0"/>
                        </a:rPr>
                        <a:t>Factor1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4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4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4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0500">
                <a:tc>
                  <a:txBody>
                    <a:bodyPr/>
                    <a:lstStyle/>
                    <a:p>
                      <a:pPr algn="ctr" fontAlgn="t"/>
                      <a:r>
                        <a:rPr lang="en-US" sz="1400" b="1" i="0" u="none" strike="noStrike" dirty="0">
                          <a:solidFill>
                            <a:srgbClr val="000000"/>
                          </a:solidFill>
                          <a:effectLst/>
                          <a:latin typeface="Arial" panose="020B0604020202020204" pitchFamily="34" charset="0"/>
                        </a:rPr>
                        <a:t>Factor2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panose="020B060402020202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4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4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0500">
                <a:tc>
                  <a:txBody>
                    <a:bodyPr/>
                    <a:lstStyle/>
                    <a:p>
                      <a:pPr algn="ctr" fontAlgn="t"/>
                      <a:r>
                        <a:rPr lang="en-US" sz="1400" b="1" i="0" u="none" strike="noStrike" dirty="0">
                          <a:solidFill>
                            <a:srgbClr val="000000"/>
                          </a:solidFill>
                          <a:effectLst/>
                          <a:latin typeface="Arial" panose="020B0604020202020204" pitchFamily="34" charset="0"/>
                        </a:rPr>
                        <a:t>Factor3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400" b="1"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0500">
                <a:tc>
                  <a:txBody>
                    <a:bodyPr/>
                    <a:lstStyle/>
                    <a:p>
                      <a:pPr algn="ctr" fontAlgn="t"/>
                      <a:r>
                        <a:rPr lang="en-US" sz="1400" b="1" i="0" u="none" strike="noStrike" dirty="0">
                          <a:solidFill>
                            <a:srgbClr val="000000"/>
                          </a:solidFill>
                          <a:effectLst/>
                          <a:latin typeface="Arial" panose="020B0604020202020204" pitchFamily="34" charset="0"/>
                        </a:rPr>
                        <a:t>Factor4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bl>
          </a:graphicData>
        </a:graphic>
      </p:graphicFrame>
      <p:sp>
        <p:nvSpPr>
          <p:cNvPr id="7" name="TextBox 6"/>
          <p:cNvSpPr txBox="1"/>
          <p:nvPr/>
        </p:nvSpPr>
        <p:spPr>
          <a:xfrm>
            <a:off x="4723254" y="2605697"/>
            <a:ext cx="3973860" cy="1169551"/>
          </a:xfrm>
          <a:prstGeom prst="rect">
            <a:avLst/>
          </a:prstGeom>
        </p:spPr>
        <p:txBody>
          <a:bodyPr wrap="square" rtlCol="0">
            <a:spAutoFit/>
          </a:bodyPr>
          <a:lstStyle/>
          <a:p>
            <a:r>
              <a:rPr lang="en-US" dirty="0" smtClean="0"/>
              <a:t>The 4 factor model was theoretically consistent and accounted for 72% of the variance.  This model clearly differentiates instructor items from academic and the other elements, and has a correlation of 0.21 between those factor (F1 &amp; F2). </a:t>
            </a:r>
          </a:p>
        </p:txBody>
      </p:sp>
    </p:spTree>
    <p:extLst>
      <p:ext uri="{BB962C8B-B14F-4D97-AF65-F5344CB8AC3E}">
        <p14:creationId xmlns:p14="http://schemas.microsoft.com/office/powerpoint/2010/main" val="294116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07" y="105854"/>
            <a:ext cx="7789986" cy="433414"/>
          </a:xfrm>
        </p:spPr>
        <p:txBody>
          <a:bodyPr/>
          <a:lstStyle/>
          <a:p>
            <a:r>
              <a:rPr lang="en-US" sz="2400" dirty="0" smtClean="0"/>
              <a:t>Oblique Factoring (PCA) 5 or more Responses</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806223340"/>
              </p:ext>
            </p:extLst>
          </p:nvPr>
        </p:nvGraphicFramePr>
        <p:xfrm>
          <a:off x="914400" y="539268"/>
          <a:ext cx="8088924" cy="4232775"/>
        </p:xfrm>
        <a:graphic>
          <a:graphicData uri="http://schemas.openxmlformats.org/drawingml/2006/table">
            <a:tbl>
              <a:tblPr/>
              <a:tblGrid>
                <a:gridCol w="7332785">
                  <a:extLst>
                    <a:ext uri="{9D8B030D-6E8A-4147-A177-3AD203B41FA5}">
                      <a16:colId xmlns="" xmlns:a16="http://schemas.microsoft.com/office/drawing/2014/main" val="20000"/>
                    </a:ext>
                  </a:extLst>
                </a:gridCol>
                <a:gridCol w="756139">
                  <a:extLst>
                    <a:ext uri="{9D8B030D-6E8A-4147-A177-3AD203B41FA5}">
                      <a16:colId xmlns="" xmlns:a16="http://schemas.microsoft.com/office/drawing/2014/main" val="20001"/>
                    </a:ext>
                  </a:extLst>
                </a:gridCol>
              </a:tblGrid>
              <a:tr h="277614">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Factor 1</a:t>
                      </a:r>
                      <a:r>
                        <a:rPr lang="en-US" sz="1400" b="1" i="0" u="none" strike="noStrike" dirty="0" smtClean="0">
                          <a:solidFill>
                            <a:srgbClr val="000000"/>
                          </a:solidFill>
                          <a:effectLst/>
                          <a:latin typeface="Arial" panose="020B0604020202020204" pitchFamily="34" charset="0"/>
                          <a:cs typeface="Arial" panose="020B0604020202020204" pitchFamily="34" charset="0"/>
                        </a:rPr>
                        <a:t>: Instructor</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/Course Elements (Educational Atmosphere)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953"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Loading</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0"/>
                  </a:ext>
                </a:extLst>
              </a:tr>
              <a:tr h="264392">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17. (Old) Overall, how would you rate the instructor’s performance in teaching </a:t>
                      </a:r>
                      <a:r>
                        <a:rPr lang="en-US" sz="1400" b="1" i="0" u="none" strike="noStrike" dirty="0" smtClean="0">
                          <a:solidFill>
                            <a:srgbClr val="000000"/>
                          </a:solidFill>
                          <a:effectLst/>
                          <a:latin typeface="Arial" panose="020B0604020202020204" pitchFamily="34" charset="0"/>
                          <a:cs typeface="Arial" panose="020B0604020202020204" pitchFamily="34" charset="0"/>
                        </a:rPr>
                        <a:t>this</a:t>
                      </a:r>
                    </a:p>
                    <a:p>
                      <a:pPr algn="l" fontAlgn="b"/>
                      <a:r>
                        <a:rPr lang="en-US" sz="1400" b="1" i="0" u="none" strike="noStrike" dirty="0" smtClean="0">
                          <a:solidFill>
                            <a:srgbClr val="000000"/>
                          </a:solidFill>
                          <a:effectLst/>
                          <a:latin typeface="Arial" panose="020B0604020202020204" pitchFamily="34" charset="0"/>
                          <a:cs typeface="Arial" panose="020B0604020202020204" pitchFamily="34" charset="0"/>
                        </a:rPr>
                        <a:t>      course</a:t>
                      </a:r>
                      <a:r>
                        <a:rPr lang="en-US" sz="1400" b="1" i="0" u="none" strike="noStrike" dirty="0">
                          <a:solidFill>
                            <a:srgbClr val="000000"/>
                          </a:solidFill>
                          <a:effectLst/>
                          <a:latin typeface="Arial" panose="020B0604020202020204" pitchFamily="34" charset="0"/>
                          <a:cs typeface="Arial" panose="020B0604020202020204" pitchFamily="34" charset="0"/>
                        </a:rPr>
                        <a:t>?</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0.97</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264392">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16. (Old) Overall, how would you rate the quality of this course?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0.96</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12. Presentation of course material by the instructor.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0.96</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264392">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05. (New) Overall, the instructor’s delivery and efforts contributed to </a:t>
                      </a:r>
                      <a:r>
                        <a:rPr lang="en-US" sz="1400" b="1" i="0" u="none" strike="noStrike" dirty="0" smtClean="0">
                          <a:solidFill>
                            <a:srgbClr val="000000"/>
                          </a:solidFill>
                          <a:effectLst/>
                          <a:latin typeface="Arial" panose="020B0604020202020204" pitchFamily="34" charset="0"/>
                          <a:cs typeface="Arial" panose="020B0604020202020204" pitchFamily="34" charset="0"/>
                        </a:rPr>
                        <a:t>your</a:t>
                      </a:r>
                    </a:p>
                    <a:p>
                      <a:pPr algn="l" fontAlgn="b"/>
                      <a:r>
                        <a:rPr lang="en-US" sz="1400" b="1" i="0" u="none" strike="noStrike" dirty="0" smtClean="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understanding of the course material.</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0.96</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09. </a:t>
                      </a:r>
                      <a:r>
                        <a:rPr lang="en-US" sz="1400" b="1" i="0" u="none" strike="noStrike" dirty="0" smtClean="0">
                          <a:solidFill>
                            <a:srgbClr val="000000"/>
                          </a:solidFill>
                          <a:effectLst/>
                          <a:latin typeface="Arial" panose="020B0604020202020204" pitchFamily="34" charset="0"/>
                          <a:cs typeface="Arial" panose="020B0604020202020204" pitchFamily="34" charset="0"/>
                        </a:rPr>
                        <a:t>Clarity </a:t>
                      </a:r>
                      <a:r>
                        <a:rPr lang="en-US" sz="1400" b="1" i="0" u="none" strike="noStrike" dirty="0">
                          <a:solidFill>
                            <a:srgbClr val="000000"/>
                          </a:solidFill>
                          <a:effectLst/>
                          <a:latin typeface="Arial" panose="020B0604020202020204" pitchFamily="34" charset="0"/>
                          <a:cs typeface="Arial" panose="020B0604020202020204" pitchFamily="34" charset="0"/>
                        </a:rPr>
                        <a:t>of instructor’s explanations.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0.95</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13. Course’s value in gaining an understanding of the subject matter.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0.95</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264392">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04. (New) Overall, the content and organization of this course contributed to </a:t>
                      </a:r>
                      <a:r>
                        <a:rPr lang="en-US" sz="1400" b="1" i="0" u="none" strike="noStrike" dirty="0" smtClean="0">
                          <a:solidFill>
                            <a:srgbClr val="000000"/>
                          </a:solidFill>
                          <a:effectLst/>
                          <a:latin typeface="Arial" panose="020B0604020202020204" pitchFamily="34" charset="0"/>
                          <a:cs typeface="Arial" panose="020B0604020202020204" pitchFamily="34" charset="0"/>
                        </a:rPr>
                        <a:t>your</a:t>
                      </a:r>
                    </a:p>
                    <a:p>
                      <a:pPr algn="l" fontAlgn="b"/>
                      <a:r>
                        <a:rPr lang="en-US" sz="1400" b="1" i="0" u="none" strike="noStrike" dirty="0" smtClean="0">
                          <a:solidFill>
                            <a:srgbClr val="000000"/>
                          </a:solidFill>
                          <a:effectLst/>
                          <a:latin typeface="Arial" panose="020B0604020202020204" pitchFamily="34" charset="0"/>
                          <a:cs typeface="Arial" panose="020B0604020202020204" pitchFamily="34" charset="0"/>
                        </a:rPr>
                        <a:t>      </a:t>
                      </a:r>
                      <a:r>
                        <a:rPr lang="en-US" sz="1400" b="1" i="0" u="none" strike="noStrike" dirty="0">
                          <a:solidFill>
                            <a:srgbClr val="000000"/>
                          </a:solidFill>
                          <a:effectLst/>
                          <a:latin typeface="Arial" panose="020B0604020202020204" pitchFamily="34" charset="0"/>
                          <a:cs typeface="Arial" panose="020B0604020202020204" pitchFamily="34" charset="0"/>
                        </a:rPr>
                        <a:t>understanding of this subject</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0.95</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10. Likelihood you would recommend this instructor to others.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0.94</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8"/>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14. Appropriateness of level at which course material is covered.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0.94</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03. The instructor expressed clear expectations for learning outcomes in this course</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0.93</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11. Instructor’s ability to stimulate interest in the course topics</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0.93</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1"/>
                  </a:ext>
                </a:extLst>
              </a:tr>
              <a:tr h="264392">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15. Relevance of written assignments to course materials.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0.87</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2"/>
                  </a:ext>
                </a:extLst>
              </a:tr>
              <a:tr h="277614">
                <a:tc>
                  <a:txBody>
                    <a:bodyPr/>
                    <a:lstStyle/>
                    <a:p>
                      <a:pPr algn="l" fontAlgn="t"/>
                      <a:r>
                        <a:rPr lang="en-US" sz="1400" b="1" i="0" u="none" strike="noStrike" dirty="0">
                          <a:solidFill>
                            <a:srgbClr val="000000"/>
                          </a:solidFill>
                          <a:effectLst/>
                          <a:latin typeface="Arial" panose="020B0604020202020204" pitchFamily="34" charset="0"/>
                          <a:cs typeface="Arial" panose="020B0604020202020204" pitchFamily="34" charset="0"/>
                        </a:rPr>
                        <a:t>06. The instructor was helpful to me outside of class or online learning environment.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cs typeface="Arial" panose="020B0604020202020204" pitchFamily="34" charset="0"/>
                        </a:rPr>
                        <a:t>0.63</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590707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07" y="158602"/>
            <a:ext cx="7789986" cy="433414"/>
          </a:xfrm>
        </p:spPr>
        <p:txBody>
          <a:bodyPr/>
          <a:lstStyle/>
          <a:p>
            <a:r>
              <a:rPr lang="en-US" sz="2400" dirty="0" smtClean="0"/>
              <a:t>Oblique Factoring (PCA) 5 or more Responses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119390045"/>
              </p:ext>
            </p:extLst>
          </p:nvPr>
        </p:nvGraphicFramePr>
        <p:xfrm>
          <a:off x="638907" y="1511637"/>
          <a:ext cx="7896347" cy="1096565"/>
        </p:xfrm>
        <a:graphic>
          <a:graphicData uri="http://schemas.openxmlformats.org/drawingml/2006/table">
            <a:tbl>
              <a:tblPr/>
              <a:tblGrid>
                <a:gridCol w="7131803">
                  <a:extLst>
                    <a:ext uri="{9D8B030D-6E8A-4147-A177-3AD203B41FA5}">
                      <a16:colId xmlns="" xmlns:a16="http://schemas.microsoft.com/office/drawing/2014/main" val="20000"/>
                    </a:ext>
                  </a:extLst>
                </a:gridCol>
                <a:gridCol w="764544">
                  <a:extLst>
                    <a:ext uri="{9D8B030D-6E8A-4147-A177-3AD203B41FA5}">
                      <a16:colId xmlns="" xmlns:a16="http://schemas.microsoft.com/office/drawing/2014/main" val="20001"/>
                    </a:ext>
                  </a:extLst>
                </a:gridCol>
              </a:tblGrid>
              <a:tr h="125016">
                <a:tc>
                  <a:txBody>
                    <a:bodyPr/>
                    <a:lstStyle/>
                    <a:p>
                      <a:pPr algn="ctr" fontAlgn="t"/>
                      <a:r>
                        <a:rPr lang="en-US" sz="1400" b="1" i="0" u="none" strike="noStrike" dirty="0">
                          <a:solidFill>
                            <a:srgbClr val="000000"/>
                          </a:solidFill>
                          <a:effectLst/>
                          <a:latin typeface="Arial" panose="020B0604020202020204" pitchFamily="34" charset="0"/>
                        </a:rPr>
                        <a:t>Factor </a:t>
                      </a:r>
                      <a:r>
                        <a:rPr lang="en-US" sz="1400" b="1" i="0" u="none" strike="noStrike" dirty="0" smtClean="0">
                          <a:solidFill>
                            <a:srgbClr val="000000"/>
                          </a:solidFill>
                          <a:effectLst/>
                          <a:latin typeface="Arial" panose="020B0604020202020204" pitchFamily="34" charset="0"/>
                        </a:rPr>
                        <a:t>2: Academics and Focus</a:t>
                      </a:r>
                      <a:r>
                        <a:rPr lang="en-US" sz="1400" b="1" i="0" u="none" strike="noStrike" baseline="0" dirty="0" smtClean="0">
                          <a:solidFill>
                            <a:srgbClr val="000000"/>
                          </a:solidFill>
                          <a:effectLst/>
                          <a:latin typeface="Arial" panose="020B0604020202020204" pitchFamily="34" charset="0"/>
                        </a:rPr>
                        <a:t> (Student)</a:t>
                      </a:r>
                      <a:endParaRPr lang="en-US" sz="1400" b="1" i="0" u="none" strike="noStrike" dirty="0">
                        <a:solidFill>
                          <a:srgbClr val="000000"/>
                        </a:solidFill>
                        <a:effectLst/>
                        <a:latin typeface="Arial" panose="020B0604020202020204" pitchFamily="34" charset="0"/>
                      </a:endParaRPr>
                    </a:p>
                  </a:txBody>
                  <a:tcPr marL="5953"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1" i="0" u="none" strike="noStrike" dirty="0">
                          <a:solidFill>
                            <a:srgbClr val="000000"/>
                          </a:solidFill>
                          <a:effectLst/>
                          <a:latin typeface="Calibri" panose="020F0502020204030204" pitchFamily="34" charset="0"/>
                        </a:rPr>
                        <a:t>Loading</a:t>
                      </a:r>
                    </a:p>
                  </a:txBody>
                  <a:tcPr marL="5953" marR="5953" marT="595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0"/>
                  </a:ext>
                </a:extLst>
              </a:tr>
              <a:tr h="119062">
                <a:tc>
                  <a:txBody>
                    <a:bodyPr/>
                    <a:lstStyle/>
                    <a:p>
                      <a:pPr algn="l" fontAlgn="t"/>
                      <a:r>
                        <a:rPr lang="en-US" sz="1400" b="1" i="0" u="none" strike="noStrike" dirty="0">
                          <a:solidFill>
                            <a:srgbClr val="000000"/>
                          </a:solidFill>
                          <a:effectLst/>
                          <a:latin typeface="Arial" panose="020B0604020202020204" pitchFamily="34" charset="0"/>
                        </a:rPr>
                        <a:t>22. CRS GPA</a:t>
                      </a: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0.91</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19062">
                <a:tc>
                  <a:txBody>
                    <a:bodyPr/>
                    <a:lstStyle/>
                    <a:p>
                      <a:pPr algn="l" fontAlgn="t"/>
                      <a:r>
                        <a:rPr lang="en-US" sz="1400" b="1" i="0" u="none" strike="noStrike" dirty="0">
                          <a:solidFill>
                            <a:srgbClr val="000000"/>
                          </a:solidFill>
                          <a:effectLst/>
                          <a:latin typeface="Arial" panose="020B0604020202020204" pitchFamily="34" charset="0"/>
                        </a:rPr>
                        <a:t>24. PCT A's</a:t>
                      </a: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0.90</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19062">
                <a:tc>
                  <a:txBody>
                    <a:bodyPr/>
                    <a:lstStyle/>
                    <a:p>
                      <a:pPr algn="l" fontAlgn="t"/>
                      <a:r>
                        <a:rPr lang="en-US" sz="1400" b="1" i="0" u="none" strike="noStrike" dirty="0">
                          <a:solidFill>
                            <a:srgbClr val="000000"/>
                          </a:solidFill>
                          <a:effectLst/>
                          <a:latin typeface="Arial" panose="020B0604020202020204" pitchFamily="34" charset="0"/>
                        </a:rPr>
                        <a:t>23. PCT </a:t>
                      </a:r>
                      <a:r>
                        <a:rPr lang="en-US" sz="1400" b="1" i="0" u="none" strike="noStrike" dirty="0" smtClean="0">
                          <a:solidFill>
                            <a:srgbClr val="000000"/>
                          </a:solidFill>
                          <a:effectLst/>
                          <a:latin typeface="Arial" panose="020B0604020202020204" pitchFamily="34" charset="0"/>
                        </a:rPr>
                        <a:t>DFWI</a:t>
                      </a:r>
                      <a:endParaRPr lang="en-US" sz="1400" b="1" i="0" u="none" strike="noStrike" dirty="0">
                        <a:solidFill>
                          <a:srgbClr val="000000"/>
                        </a:solidFill>
                        <a:effectLst/>
                        <a:latin typeface="Arial" panose="020B0604020202020204" pitchFamily="34" charset="0"/>
                      </a:endParaRP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-0.75</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125016">
                <a:tc>
                  <a:txBody>
                    <a:bodyPr/>
                    <a:lstStyle/>
                    <a:p>
                      <a:pPr algn="l" fontAlgn="t"/>
                      <a:r>
                        <a:rPr lang="en-US" sz="1400" b="1" i="0" u="none" strike="noStrike" dirty="0">
                          <a:solidFill>
                            <a:srgbClr val="000000"/>
                          </a:solidFill>
                          <a:effectLst/>
                          <a:latin typeface="Arial" panose="020B0604020202020204" pitchFamily="34" charset="0"/>
                        </a:rPr>
                        <a:t>02. How many hours per week (outside of class) did you do work for this course?  </a:t>
                      </a: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-0.34</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76423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Personal Values</a:t>
            </a:r>
            <a:endParaRPr lang="en-US" dirty="0"/>
          </a:p>
        </p:txBody>
      </p:sp>
      <p:sp>
        <p:nvSpPr>
          <p:cNvPr id="8" name="Content Placeholder 2"/>
          <p:cNvSpPr txBox="1">
            <a:spLocks/>
          </p:cNvSpPr>
          <p:nvPr/>
        </p:nvSpPr>
        <p:spPr>
          <a:xfrm>
            <a:off x="535591" y="1188542"/>
            <a:ext cx="8280163" cy="4954676"/>
          </a:xfrm>
          <a:prstGeom prst="rect">
            <a:avLst/>
          </a:prstGeom>
        </p:spPr>
        <p:txBody>
          <a:bodyPr>
            <a:noAutofit/>
          </a:bodyPr>
          <a:lst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smtClean="0"/>
              <a:t>There are few areas in higher education that have the emotional loading that a student evaluation of teaching carries. Nearly every faculty member believes himself/herself to be an excellent instructor with well-run and interesting courses.  There are few “average” self-ratings here. </a:t>
            </a:r>
          </a:p>
          <a:p>
            <a:pPr lvl="1"/>
            <a:r>
              <a:rPr lang="en-US" dirty="0" smtClean="0"/>
              <a:t>Practically every instructor can locate a student in a course to provide support for them.  </a:t>
            </a:r>
          </a:p>
          <a:p>
            <a:pPr lvl="1"/>
            <a:r>
              <a:rPr lang="en-US" dirty="0" smtClean="0"/>
              <a:t>Those wishing to find negative support can generally find a student to support that view as well.   </a:t>
            </a:r>
          </a:p>
          <a:p>
            <a:pPr lvl="1"/>
            <a:r>
              <a:rPr lang="en-US" dirty="0" smtClean="0"/>
              <a:t>There has been enough research in this area (generally very poorly designed with few controls for extraneous variables) that one can find support for nearly any position. Much like student support, one can also find the support of an opposing view in the literature as well. </a:t>
            </a:r>
            <a:endParaRPr lang="en-US" dirty="0"/>
          </a:p>
        </p:txBody>
      </p:sp>
    </p:spTree>
    <p:extLst>
      <p:ext uri="{BB962C8B-B14F-4D97-AF65-F5344CB8AC3E}">
        <p14:creationId xmlns:p14="http://schemas.microsoft.com/office/powerpoint/2010/main" val="417539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07" y="158602"/>
            <a:ext cx="7789986" cy="433414"/>
          </a:xfrm>
        </p:spPr>
        <p:txBody>
          <a:bodyPr/>
          <a:lstStyle/>
          <a:p>
            <a:r>
              <a:rPr lang="en-US" sz="2400" dirty="0" smtClean="0"/>
              <a:t>Oblique Factoring (PCA) 5 or more Responses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960133455"/>
              </p:ext>
            </p:extLst>
          </p:nvPr>
        </p:nvGraphicFramePr>
        <p:xfrm>
          <a:off x="494872" y="1881829"/>
          <a:ext cx="8078055" cy="877252"/>
        </p:xfrm>
        <a:graphic>
          <a:graphicData uri="http://schemas.openxmlformats.org/drawingml/2006/table">
            <a:tbl>
              <a:tblPr/>
              <a:tblGrid>
                <a:gridCol w="7414389">
                  <a:extLst>
                    <a:ext uri="{9D8B030D-6E8A-4147-A177-3AD203B41FA5}">
                      <a16:colId xmlns="" xmlns:a16="http://schemas.microsoft.com/office/drawing/2014/main" val="20000"/>
                    </a:ext>
                  </a:extLst>
                </a:gridCol>
                <a:gridCol w="663666">
                  <a:extLst>
                    <a:ext uri="{9D8B030D-6E8A-4147-A177-3AD203B41FA5}">
                      <a16:colId xmlns="" xmlns:a16="http://schemas.microsoft.com/office/drawing/2014/main" val="20001"/>
                    </a:ext>
                  </a:extLst>
                </a:gridCol>
              </a:tblGrid>
              <a:tr h="125016">
                <a:tc>
                  <a:txBody>
                    <a:bodyPr/>
                    <a:lstStyle/>
                    <a:p>
                      <a:pPr algn="ctr" fontAlgn="b"/>
                      <a:r>
                        <a:rPr lang="en-US" sz="1400" b="1" i="0" u="none" strike="noStrike" dirty="0">
                          <a:solidFill>
                            <a:srgbClr val="000000"/>
                          </a:solidFill>
                          <a:effectLst/>
                          <a:latin typeface="Calibri" panose="020F0502020204030204" pitchFamily="34" charset="0"/>
                        </a:rPr>
                        <a:t>Factor </a:t>
                      </a:r>
                      <a:r>
                        <a:rPr lang="en-US" sz="1400" b="1" i="0" u="none" strike="noStrike" dirty="0" smtClean="0">
                          <a:solidFill>
                            <a:srgbClr val="000000"/>
                          </a:solidFill>
                          <a:effectLst/>
                          <a:latin typeface="Calibri" panose="020F0502020204030204" pitchFamily="34" charset="0"/>
                        </a:rPr>
                        <a:t>3: Student</a:t>
                      </a:r>
                      <a:r>
                        <a:rPr lang="en-US" sz="1400" b="1" i="0" u="none" strike="noStrike" baseline="0" dirty="0" smtClean="0">
                          <a:solidFill>
                            <a:srgbClr val="000000"/>
                          </a:solidFill>
                          <a:effectLst/>
                          <a:latin typeface="Calibri" panose="020F0502020204030204" pitchFamily="34" charset="0"/>
                        </a:rPr>
                        <a:t> Effort and Attendance (Interest or Focus)</a:t>
                      </a:r>
                      <a:endParaRPr lang="en-US" sz="1400" b="1" i="0" u="none" strike="noStrike" dirty="0">
                        <a:solidFill>
                          <a:srgbClr val="000000"/>
                        </a:solidFill>
                        <a:effectLst/>
                        <a:latin typeface="Calibri" panose="020F0502020204030204" pitchFamily="34" charset="0"/>
                      </a:endParaRP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1" i="0" u="none" strike="noStrike" dirty="0">
                          <a:solidFill>
                            <a:srgbClr val="000000"/>
                          </a:solidFill>
                          <a:effectLst/>
                          <a:latin typeface="Calibri" panose="020F0502020204030204" pitchFamily="34" charset="0"/>
                        </a:rPr>
                        <a:t>Loading</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0"/>
                  </a:ext>
                </a:extLst>
              </a:tr>
              <a:tr h="119062">
                <a:tc>
                  <a:txBody>
                    <a:bodyPr/>
                    <a:lstStyle/>
                    <a:p>
                      <a:pPr algn="l" fontAlgn="t"/>
                      <a:r>
                        <a:rPr lang="en-US" sz="1400" b="1" i="0" u="none" strike="noStrike" dirty="0">
                          <a:solidFill>
                            <a:srgbClr val="000000"/>
                          </a:solidFill>
                          <a:effectLst/>
                          <a:latin typeface="Arial" panose="020B0604020202020204" pitchFamily="34" charset="0"/>
                        </a:rPr>
                        <a:t>02. How many hours per week (outside of class) did you do work for this course?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smtClean="0">
                          <a:solidFill>
                            <a:srgbClr val="000000"/>
                          </a:solidFill>
                          <a:effectLst/>
                          <a:latin typeface="Arial" panose="020B0604020202020204" pitchFamily="34" charset="0"/>
                        </a:rPr>
                        <a:t> 0.65</a:t>
                      </a:r>
                      <a:endParaRPr lang="en-US" sz="1400" b="1" i="0" u="none" strike="noStrike" dirty="0">
                        <a:solidFill>
                          <a:srgbClr val="000000"/>
                        </a:solidFill>
                        <a:effectLst/>
                        <a:latin typeface="Arial" panose="020B0604020202020204" pitchFamily="34" charset="0"/>
                      </a:endParaRP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19062">
                <a:tc>
                  <a:txBody>
                    <a:bodyPr/>
                    <a:lstStyle/>
                    <a:p>
                      <a:pPr algn="l" fontAlgn="t"/>
                      <a:r>
                        <a:rPr lang="en-US" sz="1400" b="1" i="0" u="none" strike="noStrike" dirty="0">
                          <a:solidFill>
                            <a:srgbClr val="000000"/>
                          </a:solidFill>
                          <a:effectLst/>
                          <a:latin typeface="Arial" panose="020B0604020202020204" pitchFamily="34" charset="0"/>
                        </a:rPr>
                        <a:t>18. Number of </a:t>
                      </a:r>
                      <a:r>
                        <a:rPr lang="en-US" sz="1400" b="1" i="0" u="none" strike="noStrike" dirty="0" smtClean="0">
                          <a:solidFill>
                            <a:srgbClr val="000000"/>
                          </a:solidFill>
                          <a:effectLst/>
                          <a:latin typeface="Arial" panose="020B0604020202020204" pitchFamily="34" charset="0"/>
                        </a:rPr>
                        <a:t>student </a:t>
                      </a:r>
                      <a:r>
                        <a:rPr lang="en-US" sz="1400" b="1" i="0" u="none" strike="noStrike" dirty="0" err="1" smtClean="0">
                          <a:solidFill>
                            <a:srgbClr val="000000"/>
                          </a:solidFill>
                          <a:effectLst/>
                          <a:latin typeface="Arial" panose="020B0604020202020204" pitchFamily="34" charset="0"/>
                        </a:rPr>
                        <a:t>reponses</a:t>
                      </a:r>
                      <a:endParaRPr lang="en-US" sz="1400" b="1" i="0" u="none" strike="noStrike" dirty="0">
                        <a:solidFill>
                          <a:srgbClr val="000000"/>
                        </a:solidFill>
                        <a:effectLst/>
                        <a:latin typeface="Arial" panose="020B0604020202020204" pitchFamily="34" charset="0"/>
                      </a:endParaRP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-0.60</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25016">
                <a:tc>
                  <a:txBody>
                    <a:bodyPr/>
                    <a:lstStyle/>
                    <a:p>
                      <a:pPr algn="l" fontAlgn="t"/>
                      <a:r>
                        <a:rPr lang="en-US" sz="1400" b="1" i="0" u="none" strike="noStrike" dirty="0">
                          <a:solidFill>
                            <a:srgbClr val="000000"/>
                          </a:solidFill>
                          <a:effectLst/>
                          <a:latin typeface="Arial" panose="020B0604020202020204" pitchFamily="34" charset="0"/>
                        </a:rPr>
                        <a:t>01. How often did you attend class or online learning environment? </a:t>
                      </a: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smtClean="0">
                          <a:solidFill>
                            <a:srgbClr val="000000"/>
                          </a:solidFill>
                          <a:effectLst/>
                          <a:latin typeface="Arial" panose="020B0604020202020204" pitchFamily="34" charset="0"/>
                        </a:rPr>
                        <a:t> 0.58</a:t>
                      </a:r>
                      <a:endParaRPr lang="en-US" sz="1400" b="1" i="0" u="none" strike="noStrike" dirty="0">
                        <a:solidFill>
                          <a:srgbClr val="000000"/>
                        </a:solidFill>
                        <a:effectLst/>
                        <a:latin typeface="Arial" panose="020B0604020202020204" pitchFamily="34" charset="0"/>
                      </a:endParaRP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86103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07" y="158602"/>
            <a:ext cx="7789986" cy="433414"/>
          </a:xfrm>
        </p:spPr>
        <p:txBody>
          <a:bodyPr/>
          <a:lstStyle/>
          <a:p>
            <a:r>
              <a:rPr lang="en-US" sz="2400" dirty="0" smtClean="0"/>
              <a:t>Oblique Factoring (PCA) 5 or more Responses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497179617"/>
              </p:ext>
            </p:extLst>
          </p:nvPr>
        </p:nvGraphicFramePr>
        <p:xfrm>
          <a:off x="1916266" y="1584643"/>
          <a:ext cx="5047638" cy="877252"/>
        </p:xfrm>
        <a:graphic>
          <a:graphicData uri="http://schemas.openxmlformats.org/drawingml/2006/table">
            <a:tbl>
              <a:tblPr/>
              <a:tblGrid>
                <a:gridCol w="4209438">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tblGrid>
              <a:tr h="154599">
                <a:tc>
                  <a:txBody>
                    <a:bodyPr/>
                    <a:lstStyle/>
                    <a:p>
                      <a:pPr algn="ctr" fontAlgn="b"/>
                      <a:r>
                        <a:rPr lang="en-US" sz="1400" b="1" i="0" u="none" strike="noStrike" dirty="0">
                          <a:solidFill>
                            <a:srgbClr val="000000"/>
                          </a:solidFill>
                          <a:effectLst/>
                          <a:latin typeface="Calibri" panose="020F0502020204030204" pitchFamily="34" charset="0"/>
                        </a:rPr>
                        <a:t>Factor </a:t>
                      </a:r>
                      <a:r>
                        <a:rPr lang="en-US" sz="1400" b="1" i="0" u="none" strike="noStrike" dirty="0" smtClean="0">
                          <a:solidFill>
                            <a:srgbClr val="000000"/>
                          </a:solidFill>
                          <a:effectLst/>
                          <a:latin typeface="Calibri" panose="020F0502020204030204" pitchFamily="34" charset="0"/>
                        </a:rPr>
                        <a:t>4: Instructor</a:t>
                      </a:r>
                      <a:r>
                        <a:rPr lang="en-US" sz="1400" b="1" i="0" u="none" strike="noStrike" baseline="0" dirty="0" smtClean="0">
                          <a:solidFill>
                            <a:srgbClr val="000000"/>
                          </a:solidFill>
                          <a:effectLst/>
                          <a:latin typeface="Calibri" panose="020F0502020204030204" pitchFamily="34" charset="0"/>
                        </a:rPr>
                        <a:t> Demographics</a:t>
                      </a:r>
                      <a:endParaRPr lang="en-US" sz="1400" b="1" i="0" u="none" strike="noStrike" dirty="0">
                        <a:solidFill>
                          <a:srgbClr val="000000"/>
                        </a:solidFill>
                        <a:effectLst/>
                        <a:latin typeface="Calibri" panose="020F0502020204030204" pitchFamily="34" charset="0"/>
                      </a:endParaRPr>
                    </a:p>
                  </a:txBody>
                  <a:tcPr marR="5953" marT="59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400" b="1" i="0" u="none" strike="noStrike" dirty="0">
                          <a:solidFill>
                            <a:srgbClr val="000000"/>
                          </a:solidFill>
                          <a:effectLst/>
                          <a:latin typeface="Calibri" panose="020F0502020204030204" pitchFamily="34" charset="0"/>
                        </a:rPr>
                        <a:t>Loading</a:t>
                      </a:r>
                    </a:p>
                  </a:txBody>
                  <a:tcPr marL="5953" marR="5953" marT="59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10000"/>
                  </a:ext>
                </a:extLst>
              </a:tr>
              <a:tr h="119062">
                <a:tc>
                  <a:txBody>
                    <a:bodyPr/>
                    <a:lstStyle/>
                    <a:p>
                      <a:pPr algn="l" fontAlgn="t"/>
                      <a:r>
                        <a:rPr lang="en-US" sz="1400" b="1" i="0" u="none" strike="noStrike" dirty="0">
                          <a:solidFill>
                            <a:srgbClr val="000000"/>
                          </a:solidFill>
                          <a:effectLst/>
                          <a:latin typeface="Arial" panose="020B0604020202020204" pitchFamily="34" charset="0"/>
                        </a:rPr>
                        <a:t>21. </a:t>
                      </a:r>
                      <a:r>
                        <a:rPr lang="en-US" sz="1400" b="1" i="0" u="none" strike="noStrike" dirty="0" smtClean="0">
                          <a:solidFill>
                            <a:srgbClr val="000000"/>
                          </a:solidFill>
                          <a:effectLst/>
                          <a:latin typeface="Arial" panose="020B0604020202020204" pitchFamily="34" charset="0"/>
                        </a:rPr>
                        <a:t>Minority (0 Minority 1 White or</a:t>
                      </a:r>
                      <a:r>
                        <a:rPr lang="en-US" sz="1400" b="1" i="0" u="none" strike="noStrike" baseline="0" dirty="0" smtClean="0">
                          <a:solidFill>
                            <a:srgbClr val="000000"/>
                          </a:solidFill>
                          <a:effectLst/>
                          <a:latin typeface="Arial" panose="020B0604020202020204" pitchFamily="34" charset="0"/>
                        </a:rPr>
                        <a:t> UNK)</a:t>
                      </a:r>
                      <a:endParaRPr lang="en-US" sz="1400" b="1" i="0" u="none" strike="noStrike" dirty="0">
                        <a:solidFill>
                          <a:srgbClr val="000000"/>
                        </a:solidFill>
                        <a:effectLst/>
                        <a:latin typeface="Arial" panose="020B0604020202020204" pitchFamily="34" charset="0"/>
                      </a:endParaRP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0.66</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19062">
                <a:tc>
                  <a:txBody>
                    <a:bodyPr/>
                    <a:lstStyle/>
                    <a:p>
                      <a:pPr algn="l" fontAlgn="t"/>
                      <a:r>
                        <a:rPr lang="en-US" sz="1400" b="1" i="0" u="none" strike="noStrike" dirty="0">
                          <a:solidFill>
                            <a:srgbClr val="000000"/>
                          </a:solidFill>
                          <a:effectLst/>
                          <a:latin typeface="Arial" panose="020B0604020202020204" pitchFamily="34" charset="0"/>
                        </a:rPr>
                        <a:t>19. </a:t>
                      </a:r>
                      <a:r>
                        <a:rPr lang="en-US" sz="1400" b="1" i="0" u="none" strike="noStrike" dirty="0" smtClean="0">
                          <a:solidFill>
                            <a:srgbClr val="000000"/>
                          </a:solidFill>
                          <a:effectLst/>
                          <a:latin typeface="Arial" panose="020B0604020202020204" pitchFamily="34" charset="0"/>
                        </a:rPr>
                        <a:t>Gender (0 Male 1 Female)</a:t>
                      </a:r>
                      <a:endParaRPr lang="en-US" sz="1400" b="1" i="0" u="none" strike="noStrike" dirty="0">
                        <a:solidFill>
                          <a:srgbClr val="000000"/>
                        </a:solidFill>
                        <a:effectLst/>
                        <a:latin typeface="Arial" panose="020B0604020202020204" pitchFamily="34" charset="0"/>
                      </a:endParaRP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0.63</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125016">
                <a:tc>
                  <a:txBody>
                    <a:bodyPr/>
                    <a:lstStyle/>
                    <a:p>
                      <a:pPr algn="l" fontAlgn="t"/>
                      <a:r>
                        <a:rPr lang="en-US" sz="1400" b="1" i="0" u="none" strike="noStrike" dirty="0">
                          <a:solidFill>
                            <a:srgbClr val="000000"/>
                          </a:solidFill>
                          <a:effectLst/>
                          <a:latin typeface="Arial" panose="020B0604020202020204" pitchFamily="34" charset="0"/>
                        </a:rPr>
                        <a:t>20. </a:t>
                      </a:r>
                      <a:r>
                        <a:rPr lang="en-US" sz="1400" b="1" i="0" u="none" strike="noStrike" dirty="0" smtClean="0">
                          <a:solidFill>
                            <a:srgbClr val="000000"/>
                          </a:solidFill>
                          <a:effectLst/>
                          <a:latin typeface="Arial" panose="020B0604020202020204" pitchFamily="34" charset="0"/>
                        </a:rPr>
                        <a:t>Citizenship (0</a:t>
                      </a:r>
                      <a:r>
                        <a:rPr lang="en-US" sz="1400" b="1" i="0" u="none" strike="noStrike" baseline="0" dirty="0" smtClean="0">
                          <a:solidFill>
                            <a:srgbClr val="000000"/>
                          </a:solidFill>
                          <a:effectLst/>
                          <a:latin typeface="Arial" panose="020B0604020202020204" pitchFamily="34" charset="0"/>
                        </a:rPr>
                        <a:t> Citizen 1 Not)</a:t>
                      </a:r>
                      <a:endParaRPr lang="en-US" sz="1400" b="1" i="0" u="none" strike="noStrike" dirty="0">
                        <a:solidFill>
                          <a:srgbClr val="000000"/>
                        </a:solidFill>
                        <a:effectLst/>
                        <a:latin typeface="Arial" panose="020B0604020202020204" pitchFamily="34" charset="0"/>
                      </a:endParaRPr>
                    </a:p>
                  </a:txBody>
                  <a:tcPr marR="5953" marT="595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Arial" panose="020B0604020202020204" pitchFamily="34" charset="0"/>
                        </a:rPr>
                        <a:t>0.51</a:t>
                      </a:r>
                    </a:p>
                  </a:txBody>
                  <a:tcPr marL="5953" marR="5953" marT="5953"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32903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2343" y="2405458"/>
            <a:ext cx="8409280" cy="1126782"/>
          </a:xfrm>
        </p:spPr>
        <p:txBody>
          <a:bodyPr/>
          <a:lstStyle/>
          <a:p>
            <a:pPr marL="285750" indent="-285750">
              <a:buFont typeface="Arial" panose="020B0604020202020204" pitchFamily="34" charset="0"/>
              <a:buChar char="•"/>
            </a:pPr>
            <a:r>
              <a:rPr lang="en-US" sz="2000" b="1" dirty="0"/>
              <a:t>4. (New) Overall, the content and organization of this </a:t>
            </a:r>
            <a:r>
              <a:rPr lang="en-US" sz="2000" b="1" dirty="0" smtClean="0"/>
              <a:t>course </a:t>
            </a:r>
            <a:r>
              <a:rPr lang="en-US" sz="2000" b="1" dirty="0"/>
              <a:t>contributed to your understanding of this subject</a:t>
            </a:r>
          </a:p>
          <a:p>
            <a:pPr marL="285750" indent="-285750">
              <a:buFont typeface="Arial" panose="020B0604020202020204" pitchFamily="34" charset="0"/>
              <a:buChar char="•"/>
            </a:pPr>
            <a:r>
              <a:rPr lang="en-US" sz="2000" b="1" dirty="0"/>
              <a:t>16. (Old) Overall, how would you rate the quality of this course? </a:t>
            </a:r>
            <a:endParaRPr lang="en-US" dirty="0"/>
          </a:p>
        </p:txBody>
      </p:sp>
      <p:sp>
        <p:nvSpPr>
          <p:cNvPr id="2" name="Title 1"/>
          <p:cNvSpPr>
            <a:spLocks noGrp="1"/>
          </p:cNvSpPr>
          <p:nvPr>
            <p:ph type="title"/>
          </p:nvPr>
        </p:nvSpPr>
        <p:spPr>
          <a:xfrm>
            <a:off x="576905" y="1224229"/>
            <a:ext cx="8229600" cy="1027481"/>
          </a:xfrm>
        </p:spPr>
        <p:txBody>
          <a:bodyPr/>
          <a:lstStyle/>
          <a:p>
            <a:pPr algn="ctr"/>
            <a:r>
              <a:rPr lang="en-US" sz="3200" dirty="0" smtClean="0"/>
              <a:t>Course Items: Relationships to other items and Demographics</a:t>
            </a:r>
            <a:endParaRPr lang="en-US" sz="3200" dirty="0"/>
          </a:p>
        </p:txBody>
      </p:sp>
    </p:spTree>
    <p:extLst>
      <p:ext uri="{BB962C8B-B14F-4D97-AF65-F5344CB8AC3E}">
        <p14:creationId xmlns:p14="http://schemas.microsoft.com/office/powerpoint/2010/main" val="3014502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92" y="184979"/>
            <a:ext cx="8229600" cy="571589"/>
          </a:xfrm>
        </p:spPr>
        <p:txBody>
          <a:bodyPr/>
          <a:lstStyle/>
          <a:p>
            <a:r>
              <a:rPr lang="en-US" dirty="0" smtClean="0"/>
              <a:t>Additional Items</a:t>
            </a:r>
            <a:endParaRPr lang="en-US" dirty="0"/>
          </a:p>
        </p:txBody>
      </p:sp>
      <p:sp>
        <p:nvSpPr>
          <p:cNvPr id="4" name="Text Placeholder 3"/>
          <p:cNvSpPr>
            <a:spLocks noGrp="1"/>
          </p:cNvSpPr>
          <p:nvPr>
            <p:ph type="body" sz="quarter" idx="11"/>
          </p:nvPr>
        </p:nvSpPr>
        <p:spPr>
          <a:xfrm>
            <a:off x="1008514" y="976375"/>
            <a:ext cx="7748624" cy="3138424"/>
          </a:xfrm>
        </p:spPr>
        <p:txBody>
          <a:bodyPr/>
          <a:lstStyle/>
          <a:p>
            <a:pPr>
              <a:spcAft>
                <a:spcPts val="0"/>
              </a:spcAft>
            </a:pPr>
            <a:r>
              <a:rPr lang="en-US" sz="1600" dirty="0"/>
              <a:t>01. How often did you attend class or online learning environment? </a:t>
            </a:r>
          </a:p>
          <a:p>
            <a:pPr>
              <a:spcAft>
                <a:spcPts val="0"/>
              </a:spcAft>
            </a:pPr>
            <a:r>
              <a:rPr lang="en-US" sz="1600" dirty="0"/>
              <a:t>02. How many hours per week (outside of class) did you do work for this course?  </a:t>
            </a:r>
          </a:p>
          <a:p>
            <a:pPr>
              <a:spcAft>
                <a:spcPts val="0"/>
              </a:spcAft>
            </a:pPr>
            <a:r>
              <a:rPr lang="en-US" sz="1600" dirty="0"/>
              <a:t>03. The instructor expressed clear expectations for learning outcomes in this </a:t>
            </a:r>
            <a:r>
              <a:rPr lang="en-US" sz="1600" dirty="0" smtClean="0"/>
              <a:t>course.</a:t>
            </a:r>
            <a:endParaRPr lang="en-US" sz="1600" dirty="0"/>
          </a:p>
          <a:p>
            <a:pPr>
              <a:spcAft>
                <a:spcPts val="0"/>
              </a:spcAft>
            </a:pPr>
            <a:r>
              <a:rPr lang="en-US" sz="1600" dirty="0"/>
              <a:t>06. The instructor was helpful to me outside of class or online learning environment. </a:t>
            </a:r>
          </a:p>
          <a:p>
            <a:pPr>
              <a:spcAft>
                <a:spcPts val="0"/>
              </a:spcAft>
            </a:pPr>
            <a:r>
              <a:rPr lang="en-US" sz="1600" dirty="0"/>
              <a:t>09. </a:t>
            </a:r>
            <a:r>
              <a:rPr lang="en-US" sz="1600" dirty="0" smtClean="0"/>
              <a:t>Clarity </a:t>
            </a:r>
            <a:r>
              <a:rPr lang="en-US" sz="1600" dirty="0"/>
              <a:t>of instructor’s </a:t>
            </a:r>
            <a:r>
              <a:rPr lang="en-US" sz="1600" dirty="0" smtClean="0"/>
              <a:t>explanations </a:t>
            </a:r>
            <a:endParaRPr lang="en-US" sz="1600" dirty="0"/>
          </a:p>
          <a:p>
            <a:pPr>
              <a:spcAft>
                <a:spcPts val="0"/>
              </a:spcAft>
            </a:pPr>
            <a:r>
              <a:rPr lang="en-US" sz="1600" dirty="0"/>
              <a:t>10. Likelihood you would recommend this instructor to </a:t>
            </a:r>
            <a:r>
              <a:rPr lang="en-US" sz="1600" dirty="0" smtClean="0"/>
              <a:t>others </a:t>
            </a:r>
            <a:endParaRPr lang="en-US" sz="1600" dirty="0"/>
          </a:p>
          <a:p>
            <a:pPr>
              <a:spcAft>
                <a:spcPts val="0"/>
              </a:spcAft>
            </a:pPr>
            <a:r>
              <a:rPr lang="en-US" sz="1600" dirty="0"/>
              <a:t>11. Instructor’s ability to stimulate interest in the course topics</a:t>
            </a:r>
          </a:p>
          <a:p>
            <a:pPr>
              <a:spcAft>
                <a:spcPts val="0"/>
              </a:spcAft>
            </a:pPr>
            <a:r>
              <a:rPr lang="en-US" sz="1600" dirty="0"/>
              <a:t>12. Presentation of course material by the </a:t>
            </a:r>
            <a:r>
              <a:rPr lang="en-US" sz="1600" dirty="0" smtClean="0"/>
              <a:t>instructor </a:t>
            </a:r>
            <a:endParaRPr lang="en-US" sz="1600" dirty="0"/>
          </a:p>
          <a:p>
            <a:pPr>
              <a:spcAft>
                <a:spcPts val="0"/>
              </a:spcAft>
            </a:pPr>
            <a:r>
              <a:rPr lang="en-US" sz="1600" dirty="0"/>
              <a:t>13. Course’s value in gaining an understanding of the subject </a:t>
            </a:r>
            <a:r>
              <a:rPr lang="en-US" sz="1600" dirty="0" smtClean="0"/>
              <a:t>matter </a:t>
            </a:r>
            <a:endParaRPr lang="en-US" sz="1600" dirty="0"/>
          </a:p>
          <a:p>
            <a:pPr>
              <a:spcAft>
                <a:spcPts val="0"/>
              </a:spcAft>
            </a:pPr>
            <a:r>
              <a:rPr lang="en-US" sz="1600" dirty="0"/>
              <a:t>14. Appropriateness of level at which course material is </a:t>
            </a:r>
            <a:r>
              <a:rPr lang="en-US" sz="1600" dirty="0" smtClean="0"/>
              <a:t>covered </a:t>
            </a:r>
            <a:endParaRPr lang="en-US" sz="1600" dirty="0"/>
          </a:p>
          <a:p>
            <a:pPr>
              <a:spcAft>
                <a:spcPts val="0"/>
              </a:spcAft>
            </a:pPr>
            <a:r>
              <a:rPr lang="en-US" sz="1600" dirty="0"/>
              <a:t>15. Relevance of written assignments to course </a:t>
            </a:r>
            <a:r>
              <a:rPr lang="en-US" sz="1600" dirty="0" smtClean="0"/>
              <a:t>materials </a:t>
            </a:r>
            <a:endParaRPr lang="en-US" sz="1600" dirty="0"/>
          </a:p>
          <a:p>
            <a:endParaRPr lang="en-US" sz="1600" dirty="0"/>
          </a:p>
        </p:txBody>
      </p:sp>
    </p:spTree>
    <p:extLst>
      <p:ext uri="{BB962C8B-B14F-4D97-AF65-F5344CB8AC3E}">
        <p14:creationId xmlns:p14="http://schemas.microsoft.com/office/powerpoint/2010/main" val="1891197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0" y="114211"/>
            <a:ext cx="8229600" cy="571589"/>
          </a:xfrm>
        </p:spPr>
        <p:txBody>
          <a:bodyPr/>
          <a:lstStyle/>
          <a:p>
            <a:r>
              <a:rPr lang="en-US" dirty="0" smtClean="0"/>
              <a:t>Course Item Relationships</a:t>
            </a:r>
            <a:endParaRPr lang="en-US" dirty="0"/>
          </a:p>
        </p:txBody>
      </p:sp>
      <p:sp>
        <p:nvSpPr>
          <p:cNvPr id="11" name="TextBox 10"/>
          <p:cNvSpPr txBox="1"/>
          <p:nvPr/>
        </p:nvSpPr>
        <p:spPr>
          <a:xfrm>
            <a:off x="1703070" y="4556529"/>
            <a:ext cx="4682116" cy="369332"/>
          </a:xfrm>
          <a:prstGeom prst="rect">
            <a:avLst/>
          </a:prstGeom>
        </p:spPr>
        <p:txBody>
          <a:bodyPr wrap="none" rtlCol="0">
            <a:spAutoFit/>
          </a:bodyPr>
          <a:lstStyle/>
          <a:p>
            <a:r>
              <a:rPr lang="en-US" sz="1800" b="1" i="1" dirty="0" smtClean="0"/>
              <a:t>Effect Size: 0.2 small, 0.5 medium and 0.8 large</a:t>
            </a:r>
          </a:p>
        </p:txBody>
      </p:sp>
      <p:graphicFrame>
        <p:nvGraphicFramePr>
          <p:cNvPr id="3" name="Table 2"/>
          <p:cNvGraphicFramePr>
            <a:graphicFrameLocks noGrp="1"/>
          </p:cNvGraphicFramePr>
          <p:nvPr>
            <p:extLst>
              <p:ext uri="{D42A27DB-BD31-4B8C-83A1-F6EECF244321}">
                <p14:modId xmlns:p14="http://schemas.microsoft.com/office/powerpoint/2010/main" val="1853437753"/>
              </p:ext>
            </p:extLst>
          </p:nvPr>
        </p:nvGraphicFramePr>
        <p:xfrm>
          <a:off x="390832" y="600051"/>
          <a:ext cx="8517195" cy="3987551"/>
        </p:xfrm>
        <a:graphic>
          <a:graphicData uri="http://schemas.openxmlformats.org/drawingml/2006/table">
            <a:tbl>
              <a:tblPr/>
              <a:tblGrid>
                <a:gridCol w="6310367">
                  <a:extLst>
                    <a:ext uri="{9D8B030D-6E8A-4147-A177-3AD203B41FA5}">
                      <a16:colId xmlns="" xmlns:a16="http://schemas.microsoft.com/office/drawing/2014/main" val="20000"/>
                    </a:ext>
                  </a:extLst>
                </a:gridCol>
                <a:gridCol w="562524">
                  <a:extLst>
                    <a:ext uri="{9D8B030D-6E8A-4147-A177-3AD203B41FA5}">
                      <a16:colId xmlns="" xmlns:a16="http://schemas.microsoft.com/office/drawing/2014/main" val="20001"/>
                    </a:ext>
                  </a:extLst>
                </a:gridCol>
                <a:gridCol w="519253">
                  <a:extLst>
                    <a:ext uri="{9D8B030D-6E8A-4147-A177-3AD203B41FA5}">
                      <a16:colId xmlns="" xmlns:a16="http://schemas.microsoft.com/office/drawing/2014/main" val="20002"/>
                    </a:ext>
                  </a:extLst>
                </a:gridCol>
                <a:gridCol w="540890">
                  <a:extLst>
                    <a:ext uri="{9D8B030D-6E8A-4147-A177-3AD203B41FA5}">
                      <a16:colId xmlns="" xmlns:a16="http://schemas.microsoft.com/office/drawing/2014/main" val="20003"/>
                    </a:ext>
                  </a:extLst>
                </a:gridCol>
                <a:gridCol w="584161">
                  <a:extLst>
                    <a:ext uri="{9D8B030D-6E8A-4147-A177-3AD203B41FA5}">
                      <a16:colId xmlns="" xmlns:a16="http://schemas.microsoft.com/office/drawing/2014/main" val="20004"/>
                    </a:ext>
                  </a:extLst>
                </a:gridCol>
              </a:tblGrid>
              <a:tr h="1508180">
                <a:tc>
                  <a:txBody>
                    <a:bodyPr/>
                    <a:lstStyle/>
                    <a:p>
                      <a:pPr algn="ctr" fontAlgn="ctr"/>
                      <a:r>
                        <a:rPr lang="en-US" sz="1600" b="1" i="0" u="none" strike="noStrike" dirty="0">
                          <a:solidFill>
                            <a:srgbClr val="000000"/>
                          </a:solidFill>
                          <a:effectLst/>
                          <a:latin typeface="Arial" panose="020B0604020202020204" pitchFamily="34" charset="0"/>
                        </a:rPr>
                        <a:t>Correlations with Items Selected to Compare Old and New </a:t>
                      </a:r>
                      <a:endParaRPr lang="en-US" sz="1600" b="1" i="0" u="none" strike="noStrike" dirty="0" smtClean="0">
                        <a:solidFill>
                          <a:srgbClr val="000000"/>
                        </a:solidFill>
                        <a:effectLst/>
                        <a:latin typeface="Arial" panose="020B0604020202020204" pitchFamily="34" charset="0"/>
                      </a:endParaRPr>
                    </a:p>
                    <a:p>
                      <a:pPr algn="ctr" fontAlgn="ctr"/>
                      <a:r>
                        <a:rPr lang="en-US" sz="1600" b="1" i="0" u="none" strike="noStrike" dirty="0" smtClean="0">
                          <a:solidFill>
                            <a:srgbClr val="000000"/>
                          </a:solidFill>
                          <a:effectLst/>
                          <a:latin typeface="Arial" panose="020B0604020202020204" pitchFamily="34" charset="0"/>
                        </a:rPr>
                        <a:t>Course </a:t>
                      </a:r>
                      <a:r>
                        <a:rPr lang="en-US" sz="1600" b="1" i="0" u="none" strike="noStrike" dirty="0">
                          <a:solidFill>
                            <a:srgbClr val="000000"/>
                          </a:solidFill>
                          <a:effectLst/>
                          <a:latin typeface="Arial" panose="020B0604020202020204" pitchFamily="34" charset="0"/>
                        </a:rPr>
                        <a:t>Scores </a:t>
                      </a:r>
                      <a:r>
                        <a:rPr lang="en-US" sz="1600" b="1" i="0" u="none" strike="noStrike" dirty="0" smtClean="0">
                          <a:solidFill>
                            <a:srgbClr val="000000"/>
                          </a:solidFill>
                          <a:effectLst/>
                          <a:latin typeface="Arial" panose="020B0604020202020204" pitchFamily="34" charset="0"/>
                        </a:rPr>
                        <a:t>Top 5 (Responses </a:t>
                      </a:r>
                      <a:r>
                        <a:rPr lang="en-US" sz="1600" b="1" i="0" u="none" strike="noStrike" dirty="0">
                          <a:solidFill>
                            <a:srgbClr val="000000"/>
                          </a:solidFill>
                          <a:effectLst/>
                          <a:latin typeface="Arial" panose="020B0604020202020204" pitchFamily="34" charset="0"/>
                        </a:rPr>
                        <a:t>5 or more)</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panose="020B0604020202020204" pitchFamily="34" charset="0"/>
                        </a:rPr>
                        <a:t>4. </a:t>
                      </a:r>
                      <a:r>
                        <a:rPr lang="en-US" sz="1600" b="1" i="0" u="none" strike="noStrike" dirty="0" smtClean="0">
                          <a:solidFill>
                            <a:srgbClr val="000000"/>
                          </a:solidFill>
                          <a:effectLst/>
                          <a:latin typeface="Arial" panose="020B0604020202020204" pitchFamily="34" charset="0"/>
                        </a:rPr>
                        <a:t>New Course</a:t>
                      </a:r>
                      <a:endParaRPr lang="en-US" sz="1600" b="1" i="0" u="none" strike="noStrike" dirty="0">
                        <a:solidFill>
                          <a:srgbClr val="000000"/>
                        </a:solidFill>
                        <a:effectLst/>
                        <a:latin typeface="Arial" panose="020B0604020202020204" pitchFamily="34" charset="0"/>
                      </a:endParaRP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smtClean="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Rank </a:t>
                      </a:r>
                      <a:r>
                        <a:rPr lang="en-US" sz="1600" b="1" i="0" u="none" strike="noStrike" dirty="0" smtClean="0">
                          <a:solidFill>
                            <a:srgbClr val="000000"/>
                          </a:solidFill>
                          <a:effectLst/>
                          <a:latin typeface="Arial" panose="020B0604020202020204" pitchFamily="34" charset="0"/>
                        </a:rPr>
                        <a:t>New </a:t>
                      </a:r>
                      <a:r>
                        <a:rPr lang="en-US" sz="1600" b="1" i="0" u="none" strike="noStrike" dirty="0">
                          <a:solidFill>
                            <a:srgbClr val="000000"/>
                          </a:solidFill>
                          <a:effectLst/>
                          <a:latin typeface="Arial" panose="020B0604020202020204" pitchFamily="34" charset="0"/>
                        </a:rPr>
                        <a:t>Course</a:t>
                      </a: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16. </a:t>
                      </a:r>
                      <a:r>
                        <a:rPr lang="en-US" sz="1600" b="1" i="0" u="none" strike="noStrike" dirty="0" smtClean="0">
                          <a:solidFill>
                            <a:srgbClr val="000000"/>
                          </a:solidFill>
                          <a:effectLst/>
                          <a:latin typeface="Arial" panose="020B0604020202020204" pitchFamily="34" charset="0"/>
                        </a:rPr>
                        <a:t>Old course</a:t>
                      </a:r>
                      <a:endParaRPr lang="en-US" sz="1600" b="1" i="0" u="none" strike="noStrike" dirty="0">
                        <a:solidFill>
                          <a:srgbClr val="000000"/>
                        </a:solidFill>
                        <a:effectLst/>
                        <a:latin typeface="Arial" panose="020B0604020202020204" pitchFamily="34" charset="0"/>
                      </a:endParaRP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smtClean="0">
                          <a:solidFill>
                            <a:srgbClr val="000000"/>
                          </a:solidFill>
                          <a:effectLst/>
                          <a:latin typeface="Arial" panose="020B0604020202020204" pitchFamily="34" charset="0"/>
                        </a:rPr>
                        <a:t>Rank Old </a:t>
                      </a:r>
                      <a:r>
                        <a:rPr lang="en-US" sz="1600" b="1" i="0" u="none" strike="noStrike" dirty="0">
                          <a:solidFill>
                            <a:srgbClr val="000000"/>
                          </a:solidFill>
                          <a:effectLst/>
                          <a:latin typeface="Arial" panose="020B0604020202020204" pitchFamily="34" charset="0"/>
                        </a:rPr>
                        <a:t>Course</a:t>
                      </a: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extLst>
                  <a:ext uri="{0D108BD9-81ED-4DB2-BD59-A6C34878D82A}">
                    <a16:rowId xmlns="" xmlns:a16="http://schemas.microsoft.com/office/drawing/2014/main" val="10000"/>
                  </a:ext>
                </a:extLst>
              </a:tr>
              <a:tr h="461688">
                <a:tc>
                  <a:txBody>
                    <a:bodyPr/>
                    <a:lstStyle/>
                    <a:p>
                      <a:pPr algn="l" fontAlgn="t"/>
                      <a:r>
                        <a:rPr lang="en-US" sz="1600" b="1" i="0" u="none" strike="noStrike" dirty="0">
                          <a:solidFill>
                            <a:srgbClr val="000000"/>
                          </a:solidFill>
                          <a:effectLst/>
                          <a:latin typeface="Arial" panose="020B0604020202020204" pitchFamily="34" charset="0"/>
                        </a:rPr>
                        <a:t>13. Course’s value in gaining an understanding of the </a:t>
                      </a:r>
                      <a:r>
                        <a:rPr lang="en-US" sz="1600" b="1" i="0" u="none" strike="noStrike" dirty="0" smtClean="0">
                          <a:solidFill>
                            <a:srgbClr val="000000"/>
                          </a:solidFill>
                          <a:effectLst/>
                          <a:latin typeface="Arial" panose="020B0604020202020204" pitchFamily="34" charset="0"/>
                        </a:rPr>
                        <a:t>subject</a:t>
                      </a:r>
                    </a:p>
                    <a:p>
                      <a:pPr algn="l" fontAlgn="t"/>
                      <a:r>
                        <a:rPr lang="en-US" sz="1600" b="1" i="0" u="none" strike="noStrike" dirty="0" smtClean="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matter. </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0.91</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1.00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0.93</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1.00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461688">
                <a:tc>
                  <a:txBody>
                    <a:bodyPr/>
                    <a:lstStyle/>
                    <a:p>
                      <a:pPr algn="l" fontAlgn="t"/>
                      <a:r>
                        <a:rPr lang="en-US" sz="1600" b="1" i="0" u="none" strike="noStrike" dirty="0">
                          <a:solidFill>
                            <a:srgbClr val="000000"/>
                          </a:solidFill>
                          <a:effectLst/>
                          <a:latin typeface="Arial" panose="020B0604020202020204" pitchFamily="34" charset="0"/>
                        </a:rPr>
                        <a:t>03. The instructor expressed clear expectations for learning </a:t>
                      </a:r>
                      <a:endParaRPr lang="en-US" sz="1600" b="1" i="0" u="none" strike="noStrike" dirty="0" smtClean="0">
                        <a:solidFill>
                          <a:srgbClr val="000000"/>
                        </a:solidFill>
                        <a:effectLst/>
                        <a:latin typeface="Arial" panose="020B0604020202020204" pitchFamily="34" charset="0"/>
                      </a:endParaRPr>
                    </a:p>
                    <a:p>
                      <a:pPr algn="l" fontAlgn="t"/>
                      <a:r>
                        <a:rPr lang="en-US" sz="1600" b="1" i="0" u="none" strike="noStrike" dirty="0" smtClean="0">
                          <a:solidFill>
                            <a:srgbClr val="000000"/>
                          </a:solidFill>
                          <a:effectLst/>
                          <a:latin typeface="Arial" panose="020B0604020202020204" pitchFamily="34" charset="0"/>
                        </a:rPr>
                        <a:t>      outcomes </a:t>
                      </a:r>
                      <a:r>
                        <a:rPr lang="en-US" sz="1600" b="1" i="0" u="none" strike="noStrike" dirty="0">
                          <a:solidFill>
                            <a:srgbClr val="000000"/>
                          </a:solidFill>
                          <a:effectLst/>
                          <a:latin typeface="Arial" panose="020B0604020202020204" pitchFamily="34" charset="0"/>
                        </a:rPr>
                        <a:t>in this course</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0.91</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2.00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0.86</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7.00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33582">
                <a:tc>
                  <a:txBody>
                    <a:bodyPr/>
                    <a:lstStyle/>
                    <a:p>
                      <a:pPr algn="l" fontAlgn="t"/>
                      <a:r>
                        <a:rPr lang="en-US" sz="1600" b="1" i="0" u="none" strike="noStrike" dirty="0">
                          <a:solidFill>
                            <a:srgbClr val="000000"/>
                          </a:solidFill>
                          <a:effectLst/>
                          <a:latin typeface="Arial" panose="020B0604020202020204" pitchFamily="34" charset="0"/>
                        </a:rPr>
                        <a:t>12. Presentation of course material by the instructor. </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0.88</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3.00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a:solidFill>
                            <a:srgbClr val="000000"/>
                          </a:solidFill>
                          <a:effectLst/>
                          <a:latin typeface="Arial" panose="020B0604020202020204" pitchFamily="34" charset="0"/>
                        </a:rPr>
                        <a:t>0.90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4.00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3"/>
                  </a:ext>
                </a:extLst>
              </a:tr>
              <a:tr h="461688">
                <a:tc>
                  <a:txBody>
                    <a:bodyPr/>
                    <a:lstStyle/>
                    <a:p>
                      <a:pPr algn="l" fontAlgn="t"/>
                      <a:r>
                        <a:rPr lang="en-US" sz="1600" b="1" i="0" u="none" strike="noStrike" dirty="0">
                          <a:solidFill>
                            <a:srgbClr val="000000"/>
                          </a:solidFill>
                          <a:effectLst/>
                          <a:latin typeface="Arial" panose="020B0604020202020204" pitchFamily="34" charset="0"/>
                        </a:rPr>
                        <a:t>14. Appropriateness of level at which course material is </a:t>
                      </a:r>
                      <a:endParaRPr lang="en-US" sz="1600" b="1" i="0" u="none" strike="noStrike" dirty="0" smtClean="0">
                        <a:solidFill>
                          <a:srgbClr val="000000"/>
                        </a:solidFill>
                        <a:effectLst/>
                        <a:latin typeface="Arial" panose="020B0604020202020204" pitchFamily="34" charset="0"/>
                      </a:endParaRPr>
                    </a:p>
                    <a:p>
                      <a:pPr algn="l" fontAlgn="t"/>
                      <a:r>
                        <a:rPr lang="en-US" sz="1600" b="1" i="0" u="none" strike="noStrike" dirty="0" smtClean="0">
                          <a:solidFill>
                            <a:srgbClr val="000000"/>
                          </a:solidFill>
                          <a:effectLst/>
                          <a:latin typeface="Arial" panose="020B0604020202020204" pitchFamily="34" charset="0"/>
                        </a:rPr>
                        <a:t>      covered</a:t>
                      </a:r>
                      <a:r>
                        <a:rPr lang="en-US" sz="1600" b="1" i="0" u="none" strike="noStrike" dirty="0">
                          <a:solidFill>
                            <a:srgbClr val="000000"/>
                          </a:solidFill>
                          <a:effectLst/>
                          <a:latin typeface="Arial" panose="020B0604020202020204" pitchFamily="34" charset="0"/>
                        </a:rPr>
                        <a:t>. </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0.88</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4.00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Arial" panose="020B0604020202020204" pitchFamily="34" charset="0"/>
                        </a:rPr>
                        <a:t>0.92</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3.00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233582">
                <a:tc>
                  <a:txBody>
                    <a:bodyPr/>
                    <a:lstStyle/>
                    <a:p>
                      <a:pPr algn="l" fontAlgn="t"/>
                      <a:r>
                        <a:rPr lang="en-US" sz="1600" b="1" i="0" u="none" strike="noStrike" dirty="0">
                          <a:solidFill>
                            <a:srgbClr val="000000"/>
                          </a:solidFill>
                          <a:effectLst/>
                          <a:latin typeface="Arial" panose="020B0604020202020204" pitchFamily="34" charset="0"/>
                        </a:rPr>
                        <a:t>09. </a:t>
                      </a:r>
                      <a:r>
                        <a:rPr lang="en-US" sz="1600" b="1" i="0" u="none" strike="noStrike" dirty="0" smtClean="0">
                          <a:solidFill>
                            <a:srgbClr val="000000"/>
                          </a:solidFill>
                          <a:effectLst/>
                          <a:latin typeface="Arial" panose="020B0604020202020204" pitchFamily="34" charset="0"/>
                        </a:rPr>
                        <a:t>Clarity </a:t>
                      </a:r>
                      <a:r>
                        <a:rPr lang="en-US" sz="1600" b="1" i="0" u="none" strike="noStrike" dirty="0">
                          <a:solidFill>
                            <a:srgbClr val="000000"/>
                          </a:solidFill>
                          <a:effectLst/>
                          <a:latin typeface="Arial" panose="020B0604020202020204" pitchFamily="34" charset="0"/>
                        </a:rPr>
                        <a:t>of instructor’s explanations. </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0.88</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a:solidFill>
                            <a:srgbClr val="000000"/>
                          </a:solidFill>
                          <a:effectLst/>
                          <a:latin typeface="Arial" panose="020B0604020202020204" pitchFamily="34" charset="0"/>
                        </a:rPr>
                        <a:t>5.00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Arial" panose="020B0604020202020204" pitchFamily="34" charset="0"/>
                        </a:rPr>
                        <a:t>0.89</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Arial" panose="020B0604020202020204" pitchFamily="34" charset="0"/>
                        </a:rPr>
                        <a:t>6.00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33582">
                <a:tc>
                  <a:txBody>
                    <a:bodyPr/>
                    <a:lstStyle/>
                    <a:p>
                      <a:pPr algn="l" fontAlgn="t"/>
                      <a:r>
                        <a:rPr lang="en-US" sz="1600" b="1" i="0" u="none" strike="noStrike" dirty="0">
                          <a:solidFill>
                            <a:srgbClr val="000000"/>
                          </a:solidFill>
                          <a:effectLst/>
                          <a:latin typeface="Arial" panose="020B0604020202020204" pitchFamily="34" charset="0"/>
                        </a:rPr>
                        <a:t>10. Likelihood you would recommend this instructor to others. </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0.87</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6.00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Arial" panose="020B0604020202020204" pitchFamily="34" charset="0"/>
                        </a:rPr>
                        <a:t>0.92</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2.00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233582">
                <a:tc>
                  <a:txBody>
                    <a:bodyPr/>
                    <a:lstStyle/>
                    <a:p>
                      <a:pPr algn="l" fontAlgn="t"/>
                      <a:r>
                        <a:rPr lang="en-US" sz="1600" b="1" i="0" u="none" strike="noStrike" dirty="0">
                          <a:solidFill>
                            <a:srgbClr val="000000"/>
                          </a:solidFill>
                          <a:effectLst/>
                          <a:latin typeface="Arial" panose="020B0604020202020204" pitchFamily="34" charset="0"/>
                        </a:rPr>
                        <a:t>11. Instructor’s ability to stimulate interest in the course topics</a:t>
                      </a:r>
                    </a:p>
                  </a:txBody>
                  <a:tcPr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0.85</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Arial" panose="020B0604020202020204" pitchFamily="34" charset="0"/>
                        </a:rPr>
                        <a:t>7.00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Arial" panose="020B0604020202020204" pitchFamily="34" charset="0"/>
                        </a:rPr>
                        <a:t>0.90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600" b="0" i="0" u="none" strike="noStrike" dirty="0">
                          <a:solidFill>
                            <a:srgbClr val="000000"/>
                          </a:solidFill>
                          <a:effectLst/>
                          <a:latin typeface="Arial" panose="020B0604020202020204" pitchFamily="34" charset="0"/>
                        </a:rPr>
                        <a:t>5.00</a:t>
                      </a:r>
                    </a:p>
                  </a:txBody>
                  <a:tcPr marL="5853" marR="5853" marT="5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49935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0" y="205651"/>
            <a:ext cx="8229600" cy="571589"/>
          </a:xfrm>
        </p:spPr>
        <p:txBody>
          <a:bodyPr/>
          <a:lstStyle/>
          <a:p>
            <a:r>
              <a:rPr lang="en-US" dirty="0" smtClean="0"/>
              <a:t>Instructor Item Relationships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76335849"/>
              </p:ext>
            </p:extLst>
          </p:nvPr>
        </p:nvGraphicFramePr>
        <p:xfrm>
          <a:off x="849922" y="777240"/>
          <a:ext cx="8105334" cy="3254859"/>
        </p:xfrm>
        <a:graphic>
          <a:graphicData uri="http://schemas.openxmlformats.org/drawingml/2006/table">
            <a:tbl>
              <a:tblPr/>
              <a:tblGrid>
                <a:gridCol w="6132098">
                  <a:extLst>
                    <a:ext uri="{9D8B030D-6E8A-4147-A177-3AD203B41FA5}">
                      <a16:colId xmlns="" xmlns:a16="http://schemas.microsoft.com/office/drawing/2014/main" val="20000"/>
                    </a:ext>
                  </a:extLst>
                </a:gridCol>
                <a:gridCol w="520749">
                  <a:extLst>
                    <a:ext uri="{9D8B030D-6E8A-4147-A177-3AD203B41FA5}">
                      <a16:colId xmlns="" xmlns:a16="http://schemas.microsoft.com/office/drawing/2014/main" val="20001"/>
                    </a:ext>
                  </a:extLst>
                </a:gridCol>
                <a:gridCol w="432047">
                  <a:extLst>
                    <a:ext uri="{9D8B030D-6E8A-4147-A177-3AD203B41FA5}">
                      <a16:colId xmlns="" xmlns:a16="http://schemas.microsoft.com/office/drawing/2014/main" val="20002"/>
                    </a:ext>
                  </a:extLst>
                </a:gridCol>
                <a:gridCol w="508158">
                  <a:extLst>
                    <a:ext uri="{9D8B030D-6E8A-4147-A177-3AD203B41FA5}">
                      <a16:colId xmlns="" xmlns:a16="http://schemas.microsoft.com/office/drawing/2014/main" val="20003"/>
                    </a:ext>
                  </a:extLst>
                </a:gridCol>
                <a:gridCol w="512282">
                  <a:extLst>
                    <a:ext uri="{9D8B030D-6E8A-4147-A177-3AD203B41FA5}">
                      <a16:colId xmlns="" xmlns:a16="http://schemas.microsoft.com/office/drawing/2014/main" val="20004"/>
                    </a:ext>
                  </a:extLst>
                </a:gridCol>
              </a:tblGrid>
              <a:tr h="1591209">
                <a:tc>
                  <a:txBody>
                    <a:bodyPr/>
                    <a:lstStyle/>
                    <a:p>
                      <a:pPr algn="ctr" fontAlgn="ctr"/>
                      <a:r>
                        <a:rPr lang="en-US" sz="2400" b="1" i="0" u="none" strike="noStrike" dirty="0">
                          <a:solidFill>
                            <a:srgbClr val="000000"/>
                          </a:solidFill>
                          <a:effectLst/>
                          <a:latin typeface="Arial" panose="020B0604020202020204" pitchFamily="34" charset="0"/>
                        </a:rPr>
                        <a:t>Correlations with Items </a:t>
                      </a:r>
                      <a:r>
                        <a:rPr lang="en-US" sz="2400" b="1" i="0" u="none" strike="noStrike" dirty="0" smtClean="0">
                          <a:solidFill>
                            <a:srgbClr val="000000"/>
                          </a:solidFill>
                          <a:effectLst/>
                          <a:latin typeface="Arial" panose="020B0604020202020204" pitchFamily="34" charset="0"/>
                        </a:rPr>
                        <a:t>to Old </a:t>
                      </a:r>
                      <a:r>
                        <a:rPr lang="en-US" sz="2400" b="1" i="0" u="none" strike="noStrike" dirty="0">
                          <a:solidFill>
                            <a:srgbClr val="000000"/>
                          </a:solidFill>
                          <a:effectLst/>
                          <a:latin typeface="Arial" panose="020B0604020202020204" pitchFamily="34" charset="0"/>
                        </a:rPr>
                        <a:t>and New </a:t>
                      </a:r>
                      <a:r>
                        <a:rPr lang="en-US" sz="2400" b="1" i="0" u="none" strike="noStrike" dirty="0" smtClean="0">
                          <a:solidFill>
                            <a:srgbClr val="000000"/>
                          </a:solidFill>
                          <a:effectLst/>
                          <a:latin typeface="Arial" panose="020B0604020202020204" pitchFamily="34" charset="0"/>
                        </a:rPr>
                        <a:t>Course Scores: Lowest (5+ responses)</a:t>
                      </a:r>
                      <a:endParaRPr lang="en-US" sz="2400" b="1" i="0" u="none" strike="noStrike" dirty="0">
                        <a:solidFill>
                          <a:srgbClr val="000000"/>
                        </a:solidFill>
                        <a:effectLst/>
                        <a:latin typeface="Arial" panose="020B0604020202020204" pitchFamily="34" charset="0"/>
                      </a:endParaRPr>
                    </a:p>
                  </a:txBody>
                  <a:tcPr marL="6025" marR="6025" marT="6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3D4"/>
                    </a:solidFill>
                  </a:tcPr>
                </a:tc>
                <a:tc>
                  <a:txBody>
                    <a:bodyPr/>
                    <a:lstStyle/>
                    <a:p>
                      <a:pPr algn="ctr" fontAlgn="ctr"/>
                      <a:r>
                        <a:rPr lang="en-US" sz="1600" b="1" i="0" u="none" strike="noStrike" dirty="0">
                          <a:solidFill>
                            <a:srgbClr val="000000"/>
                          </a:solidFill>
                          <a:effectLst/>
                          <a:latin typeface="Arial" panose="020B0604020202020204" pitchFamily="34" charset="0"/>
                        </a:rPr>
                        <a:t>4. </a:t>
                      </a:r>
                      <a:r>
                        <a:rPr lang="en-US" sz="1600" b="1" i="0" u="none" strike="noStrike" dirty="0" smtClean="0">
                          <a:solidFill>
                            <a:srgbClr val="000000"/>
                          </a:solidFill>
                          <a:effectLst/>
                          <a:latin typeface="Arial" panose="020B0604020202020204" pitchFamily="34" charset="0"/>
                        </a:rPr>
                        <a:t>New Course</a:t>
                      </a:r>
                      <a:endParaRPr lang="en-US" sz="1600" b="1" i="0" u="none" strike="noStrike" dirty="0">
                        <a:solidFill>
                          <a:srgbClr val="000000"/>
                        </a:solidFill>
                        <a:effectLst/>
                        <a:latin typeface="Arial" panose="020B0604020202020204" pitchFamily="34" charset="0"/>
                      </a:endParaRP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Arial" panose="020B0604020202020204" pitchFamily="34" charset="0"/>
                        </a:rPr>
                        <a:t> </a:t>
                      </a:r>
                      <a:r>
                        <a:rPr lang="en-US" sz="1600" b="1" i="0" u="none" strike="noStrike" dirty="0">
                          <a:solidFill>
                            <a:srgbClr val="000000"/>
                          </a:solidFill>
                          <a:effectLst/>
                          <a:latin typeface="Arial" panose="020B0604020202020204" pitchFamily="34" charset="0"/>
                        </a:rPr>
                        <a:t>Rank </a:t>
                      </a:r>
                      <a:r>
                        <a:rPr lang="en-US" sz="1600" b="1" i="0" u="none" strike="noStrike" dirty="0" smtClean="0">
                          <a:solidFill>
                            <a:srgbClr val="000000"/>
                          </a:solidFill>
                          <a:effectLst/>
                          <a:latin typeface="Arial" panose="020B0604020202020204" pitchFamily="34" charset="0"/>
                        </a:rPr>
                        <a:t>New </a:t>
                      </a:r>
                      <a:r>
                        <a:rPr lang="en-US" sz="1600" b="1" i="0" u="none" strike="noStrike" dirty="0">
                          <a:solidFill>
                            <a:srgbClr val="000000"/>
                          </a:solidFill>
                          <a:effectLst/>
                          <a:latin typeface="Arial" panose="020B0604020202020204" pitchFamily="34" charset="0"/>
                        </a:rPr>
                        <a:t>Course</a:t>
                      </a: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panose="020B0604020202020204" pitchFamily="34" charset="0"/>
                        </a:rPr>
                        <a:t>16. </a:t>
                      </a:r>
                      <a:r>
                        <a:rPr lang="en-US" sz="1600" b="1" i="0" u="none" strike="noStrike" dirty="0" smtClean="0">
                          <a:solidFill>
                            <a:srgbClr val="000000"/>
                          </a:solidFill>
                          <a:effectLst/>
                          <a:latin typeface="Arial" panose="020B0604020202020204" pitchFamily="34" charset="0"/>
                        </a:rPr>
                        <a:t>Old course</a:t>
                      </a:r>
                      <a:endParaRPr lang="en-US" sz="1600" b="1" i="0" u="none" strike="noStrike" dirty="0">
                        <a:solidFill>
                          <a:srgbClr val="000000"/>
                        </a:solidFill>
                        <a:effectLst/>
                        <a:latin typeface="Arial" panose="020B0604020202020204" pitchFamily="34" charset="0"/>
                      </a:endParaRP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effectLst/>
                          <a:latin typeface="Arial" panose="020B0604020202020204" pitchFamily="34" charset="0"/>
                        </a:rPr>
                        <a:t>Rank Old </a:t>
                      </a:r>
                      <a:r>
                        <a:rPr lang="en-US" sz="1600" b="1" i="0" u="none" strike="noStrike" dirty="0">
                          <a:solidFill>
                            <a:srgbClr val="000000"/>
                          </a:solidFill>
                          <a:effectLst/>
                          <a:latin typeface="Arial" panose="020B0604020202020204" pitchFamily="34" charset="0"/>
                        </a:rPr>
                        <a:t>Course</a:t>
                      </a:r>
                    </a:p>
                  </a:txBody>
                  <a:tcPr marL="5853" marR="5853" marT="585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29090">
                <a:tc>
                  <a:txBody>
                    <a:bodyPr/>
                    <a:lstStyle/>
                    <a:p>
                      <a:pPr indent="-457200" algn="l" fontAlgn="t"/>
                      <a:r>
                        <a:rPr lang="en-US" sz="1600" b="1" i="0" u="none" strike="noStrike" dirty="0">
                          <a:solidFill>
                            <a:srgbClr val="000000"/>
                          </a:solidFill>
                          <a:effectLst/>
                          <a:latin typeface="Arial" panose="020B0604020202020204" pitchFamily="34" charset="0"/>
                        </a:rPr>
                        <a:t>06. The instructor was helpful to me outside of class or </a:t>
                      </a:r>
                      <a:r>
                        <a:rPr lang="en-US" sz="1600" b="1" i="0" u="none" strike="noStrike" dirty="0" smtClean="0">
                          <a:solidFill>
                            <a:srgbClr val="000000"/>
                          </a:solidFill>
                          <a:effectLst/>
                          <a:latin typeface="Arial" panose="020B0604020202020204" pitchFamily="34" charset="0"/>
                        </a:rPr>
                        <a:t>in the</a:t>
                      </a:r>
                    </a:p>
                    <a:p>
                      <a:pPr indent="-457200" algn="l" fontAlgn="t"/>
                      <a:r>
                        <a:rPr lang="en-US" sz="1600" b="1" i="0" u="none" strike="noStrike" dirty="0" smtClean="0">
                          <a:solidFill>
                            <a:srgbClr val="000000"/>
                          </a:solidFill>
                          <a:effectLst/>
                          <a:latin typeface="Arial" panose="020B0604020202020204" pitchFamily="34" charset="0"/>
                        </a:rPr>
                        <a:t>      online </a:t>
                      </a:r>
                      <a:r>
                        <a:rPr lang="en-US" sz="1600" b="1" i="0" u="none" strike="noStrike" dirty="0">
                          <a:solidFill>
                            <a:srgbClr val="000000"/>
                          </a:solidFill>
                          <a:effectLst/>
                          <a:latin typeface="Arial" panose="020B0604020202020204" pitchFamily="34" charset="0"/>
                        </a:rPr>
                        <a:t>learning environment.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a:solidFill>
                            <a:srgbClr val="000000"/>
                          </a:solidFill>
                          <a:effectLst/>
                          <a:latin typeface="Arial" panose="020B060402020202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9</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a:solidFill>
                            <a:srgbClr val="000000"/>
                          </a:solidFill>
                          <a:effectLst/>
                          <a:latin typeface="Arial" panose="020B0604020202020204" pitchFamily="34" charset="0"/>
                        </a:rPr>
                        <a:t>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9</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318383">
                <a:tc>
                  <a:txBody>
                    <a:bodyPr/>
                    <a:lstStyle/>
                    <a:p>
                      <a:pPr marL="0" indent="0" algn="l" fontAlgn="t">
                        <a:buNone/>
                      </a:pPr>
                      <a:r>
                        <a:rPr lang="en-US" sz="1600" b="1" i="0" u="none" strike="noStrike" dirty="0" smtClean="0">
                          <a:solidFill>
                            <a:srgbClr val="000000"/>
                          </a:solidFill>
                          <a:effectLst/>
                          <a:latin typeface="Arial" panose="020B0604020202020204" pitchFamily="34" charset="0"/>
                        </a:rPr>
                        <a:t>01. How </a:t>
                      </a:r>
                      <a:r>
                        <a:rPr lang="en-US" sz="1600" b="1" i="0" u="none" strike="noStrike" dirty="0">
                          <a:solidFill>
                            <a:srgbClr val="000000"/>
                          </a:solidFill>
                          <a:effectLst/>
                          <a:latin typeface="Arial" panose="020B0604020202020204" pitchFamily="34" charset="0"/>
                        </a:rPr>
                        <a:t>often did you attend class or online learning </a:t>
                      </a:r>
                      <a:endParaRPr lang="en-US" sz="1600" b="1" i="0" u="none" strike="noStrike" dirty="0" smtClean="0">
                        <a:solidFill>
                          <a:srgbClr val="000000"/>
                        </a:solidFill>
                        <a:effectLst/>
                        <a:latin typeface="Arial" panose="020B0604020202020204" pitchFamily="34" charset="0"/>
                      </a:endParaRPr>
                    </a:p>
                    <a:p>
                      <a:pPr marL="0" indent="0" algn="l" fontAlgn="t">
                        <a:buNone/>
                      </a:pPr>
                      <a:r>
                        <a:rPr lang="en-US" sz="1600" b="1" i="0" u="none" strike="noStrike" dirty="0" smtClean="0">
                          <a:solidFill>
                            <a:srgbClr val="000000"/>
                          </a:solidFill>
                          <a:effectLst/>
                          <a:latin typeface="Arial" panose="020B0604020202020204" pitchFamily="34" charset="0"/>
                        </a:rPr>
                        <a:t>      environment</a:t>
                      </a:r>
                      <a:r>
                        <a:rPr lang="en-US"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a:solidFill>
                            <a:srgbClr val="000000"/>
                          </a:solidFill>
                          <a:effectLst/>
                          <a:latin typeface="Arial" panose="020B0604020202020204" pitchFamily="34" charset="0"/>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10</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a:solidFill>
                            <a:srgbClr val="000000"/>
                          </a:solidFill>
                          <a:effectLst/>
                          <a:latin typeface="Arial" panose="020B0604020202020204" pitchFamily="34"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10</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537355">
                <a:tc>
                  <a:txBody>
                    <a:bodyPr/>
                    <a:lstStyle/>
                    <a:p>
                      <a:pPr indent="-457200" algn="l" fontAlgn="t"/>
                      <a:r>
                        <a:rPr lang="en-US" sz="1600" b="1" i="0" u="none" strike="noStrike" dirty="0">
                          <a:solidFill>
                            <a:srgbClr val="000000"/>
                          </a:solidFill>
                          <a:effectLst/>
                          <a:latin typeface="Arial" panose="020B0604020202020204" pitchFamily="34" charset="0"/>
                        </a:rPr>
                        <a:t>02. How many hours per week (outside of class) did you do </a:t>
                      </a:r>
                      <a:endParaRPr lang="en-US" sz="1600" b="1" i="0" u="none" strike="noStrike" dirty="0" smtClean="0">
                        <a:solidFill>
                          <a:srgbClr val="000000"/>
                        </a:solidFill>
                        <a:effectLst/>
                        <a:latin typeface="Arial" panose="020B0604020202020204" pitchFamily="34" charset="0"/>
                      </a:endParaRPr>
                    </a:p>
                    <a:p>
                      <a:pPr indent="-457200" algn="l" fontAlgn="t"/>
                      <a:r>
                        <a:rPr lang="en-US" sz="1600" b="1" i="0" u="none" strike="noStrike" dirty="0" smtClean="0">
                          <a:solidFill>
                            <a:srgbClr val="000000"/>
                          </a:solidFill>
                          <a:effectLst/>
                          <a:latin typeface="Arial" panose="020B0604020202020204" pitchFamily="34" charset="0"/>
                        </a:rPr>
                        <a:t>      work </a:t>
                      </a:r>
                      <a:r>
                        <a:rPr lang="en-US" sz="1600" b="1" i="0" u="none" strike="noStrike" dirty="0">
                          <a:solidFill>
                            <a:srgbClr val="000000"/>
                          </a:solidFill>
                          <a:effectLst/>
                          <a:latin typeface="Arial" panose="020B0604020202020204" pitchFamily="34" charset="0"/>
                        </a:rPr>
                        <a:t>for this course?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a:solidFill>
                            <a:srgbClr val="000000"/>
                          </a:solidFill>
                          <a:effectLst/>
                          <a:latin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11</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a:solidFill>
                            <a:srgbClr val="000000"/>
                          </a:solidFill>
                          <a:effectLst/>
                          <a:latin typeface="Arial" panose="020B0604020202020204" pitchFamily="34" charset="0"/>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1600" b="0" i="0" u="none" strike="noStrike" dirty="0" smtClean="0">
                          <a:solidFill>
                            <a:srgbClr val="000000"/>
                          </a:solidFill>
                          <a:effectLst/>
                          <a:latin typeface="Arial" panose="020B0604020202020204" pitchFamily="34" charset="0"/>
                        </a:rPr>
                        <a:t>11</a:t>
                      </a:r>
                      <a:endParaRPr lang="en-US" sz="16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1703070" y="4556529"/>
            <a:ext cx="4816768" cy="369332"/>
          </a:xfrm>
          <a:prstGeom prst="rect">
            <a:avLst/>
          </a:prstGeom>
        </p:spPr>
        <p:txBody>
          <a:bodyPr wrap="none" rtlCol="0">
            <a:spAutoFit/>
          </a:bodyPr>
          <a:lstStyle/>
          <a:p>
            <a:r>
              <a:rPr lang="en-US" sz="1800" b="1" i="1" dirty="0" smtClean="0"/>
              <a:t>Effect Size r: 0.2 small, 0.5 medium and 0.8 large</a:t>
            </a:r>
          </a:p>
        </p:txBody>
      </p:sp>
    </p:spTree>
    <p:extLst>
      <p:ext uri="{BB962C8B-B14F-4D97-AF65-F5344CB8AC3E}">
        <p14:creationId xmlns:p14="http://schemas.microsoft.com/office/powerpoint/2010/main" val="4229555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0220" y="4675942"/>
            <a:ext cx="5004319" cy="369332"/>
          </a:xfrm>
          <a:prstGeom prst="rect">
            <a:avLst/>
          </a:prstGeom>
        </p:spPr>
        <p:txBody>
          <a:bodyPr wrap="none" rtlCol="0">
            <a:spAutoFit/>
          </a:bodyPr>
          <a:lstStyle/>
          <a:p>
            <a:r>
              <a:rPr lang="en-US" sz="1800" b="1" i="1" dirty="0" smtClean="0"/>
              <a:t>Effect Size: 25% small, 50% medium and 80% large</a:t>
            </a:r>
          </a:p>
        </p:txBody>
      </p:sp>
      <p:graphicFrame>
        <p:nvGraphicFramePr>
          <p:cNvPr id="4" name="Chart 3"/>
          <p:cNvGraphicFramePr>
            <a:graphicFrameLocks/>
          </p:cNvGraphicFramePr>
          <p:nvPr>
            <p:extLst>
              <p:ext uri="{D42A27DB-BD31-4B8C-83A1-F6EECF244321}">
                <p14:modId xmlns:p14="http://schemas.microsoft.com/office/powerpoint/2010/main" val="1868255291"/>
              </p:ext>
            </p:extLst>
          </p:nvPr>
        </p:nvGraphicFramePr>
        <p:xfrm>
          <a:off x="1088136" y="128016"/>
          <a:ext cx="7013448" cy="4547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4518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1"/>
          </p:nvPr>
        </p:nvSpPr>
        <p:spPr>
          <a:xfrm>
            <a:off x="349092" y="1064298"/>
            <a:ext cx="8477818" cy="2925141"/>
          </a:xfrm>
        </p:spPr>
        <p:txBody>
          <a:bodyPr/>
          <a:lstStyle/>
          <a:p>
            <a:pPr marL="285750" indent="-285750">
              <a:buFont typeface="Arial" panose="020B0604020202020204" pitchFamily="34" charset="0"/>
              <a:buChar char="•"/>
            </a:pPr>
            <a:r>
              <a:rPr lang="en-US" dirty="0" smtClean="0"/>
              <a:t>The New Course and Instructor items perform equivalently to the older items.  </a:t>
            </a:r>
          </a:p>
          <a:p>
            <a:pPr marL="285750" indent="-285750">
              <a:buFont typeface="Arial" panose="020B0604020202020204" pitchFamily="34" charset="0"/>
              <a:buChar char="•"/>
            </a:pPr>
            <a:r>
              <a:rPr lang="en-US" dirty="0" smtClean="0"/>
              <a:t>The items appear to be largely unaffected by the demographic measures, enrollment and response rate.  </a:t>
            </a:r>
          </a:p>
          <a:p>
            <a:pPr marL="662940" lvl="1" indent="-285750">
              <a:buFont typeface="Arial" panose="020B0604020202020204" pitchFamily="34" charset="0"/>
              <a:buChar char="•"/>
            </a:pPr>
            <a:r>
              <a:rPr lang="en-US" dirty="0" smtClean="0"/>
              <a:t>Slight decrease of scores for larger classes and slight increase for more responses and increased response rate.  </a:t>
            </a:r>
          </a:p>
          <a:p>
            <a:pPr marL="285750" indent="-285750">
              <a:buFont typeface="Arial" panose="020B0604020202020204" pitchFamily="34" charset="0"/>
              <a:buChar char="•"/>
            </a:pPr>
            <a:r>
              <a:rPr lang="en-US" dirty="0" smtClean="0"/>
              <a:t>There is little discrimination between course and instructor score with both the old and new course and items scores. </a:t>
            </a:r>
          </a:p>
          <a:p>
            <a:pPr marL="285750" indent="-285750">
              <a:buFont typeface="Arial" panose="020B0604020202020204" pitchFamily="34" charset="0"/>
              <a:buChar char="•"/>
            </a:pPr>
            <a:r>
              <a:rPr lang="en-US" dirty="0" smtClean="0"/>
              <a:t>These data suggest there would be reasonable continuity if the transition is made relative to promotion and tenure.  </a:t>
            </a:r>
            <a:endParaRPr lang="en-US" dirty="0"/>
          </a:p>
        </p:txBody>
      </p:sp>
    </p:spTree>
    <p:extLst>
      <p:ext uri="{BB962C8B-B14F-4D97-AF65-F5344CB8AC3E}">
        <p14:creationId xmlns:p14="http://schemas.microsoft.com/office/powerpoint/2010/main" val="1324036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813" y="693174"/>
            <a:ext cx="4855250" cy="3221601"/>
          </a:xfrm>
          <a:prstGeom prst="rect">
            <a:avLst/>
          </a:prstGeom>
        </p:spPr>
      </p:pic>
    </p:spTree>
    <p:extLst>
      <p:ext uri="{BB962C8B-B14F-4D97-AF65-F5344CB8AC3E}">
        <p14:creationId xmlns:p14="http://schemas.microsoft.com/office/powerpoint/2010/main" val="301249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Selected Studies</a:t>
            </a:r>
            <a:endParaRPr lang="en-US" dirty="0"/>
          </a:p>
        </p:txBody>
      </p:sp>
      <p:sp>
        <p:nvSpPr>
          <p:cNvPr id="4" name="Text Placeholder 3"/>
          <p:cNvSpPr>
            <a:spLocks noGrp="1"/>
          </p:cNvSpPr>
          <p:nvPr>
            <p:ph type="body" sz="quarter" idx="11"/>
          </p:nvPr>
        </p:nvSpPr>
        <p:spPr>
          <a:xfrm>
            <a:off x="1025769" y="1119554"/>
            <a:ext cx="7707923" cy="3376245"/>
          </a:xfrm>
        </p:spPr>
        <p:txBody>
          <a:bodyPr/>
          <a:lstStyle/>
          <a:p>
            <a:r>
              <a:rPr lang="en-US" sz="1600" dirty="0" smtClean="0"/>
              <a:t>Selected studies of interest</a:t>
            </a:r>
            <a:endParaRPr lang="en-US" sz="1600" dirty="0"/>
          </a:p>
          <a:p>
            <a:pPr marL="662940" lvl="1" indent="-285750">
              <a:buFont typeface="Arial" panose="020B0604020202020204" pitchFamily="34" charset="0"/>
              <a:buChar char="•"/>
            </a:pPr>
            <a:r>
              <a:rPr lang="en-US" sz="1400" dirty="0"/>
              <a:t>Al-</a:t>
            </a:r>
            <a:r>
              <a:rPr lang="en-US" sz="1400" dirty="0" err="1"/>
              <a:t>Busaidi</a:t>
            </a:r>
            <a:r>
              <a:rPr lang="en-US" sz="1400" dirty="0"/>
              <a:t>, </a:t>
            </a:r>
            <a:r>
              <a:rPr lang="en-US" sz="1400" dirty="0" err="1"/>
              <a:t>Aldhafri</a:t>
            </a:r>
            <a:r>
              <a:rPr lang="en-US" sz="1400" dirty="0"/>
              <a:t>, S. &amp; </a:t>
            </a:r>
            <a:r>
              <a:rPr lang="en-US" sz="1400" dirty="0" err="1"/>
              <a:t>Buyukyavuz</a:t>
            </a:r>
            <a:r>
              <a:rPr lang="en-US" sz="1400" dirty="0"/>
              <a:t>, O. (2016). Effective university Instructors as perceived by Turkish and Omani university students.  Sage Open, July-Sept., 1-8</a:t>
            </a:r>
            <a:r>
              <a:rPr lang="en-US" sz="1400" dirty="0" smtClean="0"/>
              <a:t>.</a:t>
            </a:r>
          </a:p>
          <a:p>
            <a:pPr marL="662940" lvl="1" indent="-285750">
              <a:buFont typeface="Arial" panose="020B0604020202020204" pitchFamily="34" charset="0"/>
              <a:buChar char="•"/>
            </a:pPr>
            <a:r>
              <a:rPr lang="en-US" sz="1400" dirty="0"/>
              <a:t>Marsh, H. &amp; Roche, L. (2000). Effects of grading leniency and low workload on students’ evaluations of teaching: Popular myth, bias, validity or innocent bystanders.  Journal of Educational Psychology, 92(1), 202-228</a:t>
            </a:r>
            <a:r>
              <a:rPr lang="en-US" sz="1400" dirty="0" smtClean="0"/>
              <a:t>.</a:t>
            </a:r>
          </a:p>
          <a:p>
            <a:pPr marL="662940" lvl="1" indent="-285750">
              <a:buFont typeface="Arial" panose="020B0604020202020204" pitchFamily="34" charset="0"/>
              <a:buChar char="•"/>
            </a:pPr>
            <a:r>
              <a:rPr lang="en-US" sz="1400" dirty="0"/>
              <a:t>Overall, J. &amp; Marsh, H. (1980). Students’ evaluations of instruction: A longitudinal study of their stability.  Journal of Educational Psychology, 72(3), 321-325.</a:t>
            </a:r>
          </a:p>
          <a:p>
            <a:pPr marL="662940" lvl="1" indent="-285750">
              <a:buFont typeface="Arial" panose="020B0604020202020204" pitchFamily="34" charset="0"/>
              <a:buChar char="•"/>
            </a:pPr>
            <a:r>
              <a:rPr lang="en-US" sz="1400" dirty="0"/>
              <a:t>Pietrzak, D. Duncan, K. &amp; Korcuska, J. (2008). Counseling students’ decision making regarding faculty teaching effectiveness: A Conjoint Analysis. Counselor Education and Supervision, 48(2),114-132. </a:t>
            </a:r>
          </a:p>
          <a:p>
            <a:endParaRPr lang="en-US" dirty="0"/>
          </a:p>
        </p:txBody>
      </p:sp>
    </p:spTree>
    <p:extLst>
      <p:ext uri="{BB962C8B-B14F-4D97-AF65-F5344CB8AC3E}">
        <p14:creationId xmlns:p14="http://schemas.microsoft.com/office/powerpoint/2010/main" val="240486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35" y="378068"/>
            <a:ext cx="8229600" cy="571501"/>
          </a:xfrm>
        </p:spPr>
        <p:txBody>
          <a:bodyPr/>
          <a:lstStyle/>
          <a:p>
            <a:r>
              <a:rPr lang="en-US" sz="3200" dirty="0" smtClean="0"/>
              <a:t>Review Selected Studies Continued </a:t>
            </a:r>
            <a:endParaRPr lang="en-US" sz="3200" dirty="0"/>
          </a:p>
        </p:txBody>
      </p:sp>
      <p:sp>
        <p:nvSpPr>
          <p:cNvPr id="4" name="Text Placeholder 3"/>
          <p:cNvSpPr>
            <a:spLocks noGrp="1"/>
          </p:cNvSpPr>
          <p:nvPr>
            <p:ph type="body" sz="quarter" idx="11"/>
          </p:nvPr>
        </p:nvSpPr>
        <p:spPr>
          <a:xfrm>
            <a:off x="439615" y="1078523"/>
            <a:ext cx="8294077" cy="3294184"/>
          </a:xfrm>
        </p:spPr>
        <p:txBody>
          <a:bodyPr/>
          <a:lstStyle/>
          <a:p>
            <a:r>
              <a:rPr lang="en-US" sz="1600" dirty="0" smtClean="0"/>
              <a:t>Selected studies of interest continued</a:t>
            </a:r>
            <a:endParaRPr lang="en-US" sz="1600" dirty="0"/>
          </a:p>
          <a:p>
            <a:pPr marL="662940" lvl="1" indent="-285750">
              <a:buFont typeface="Arial" panose="020B0604020202020204" pitchFamily="34" charset="0"/>
              <a:buChar char="•"/>
            </a:pPr>
            <a:r>
              <a:rPr lang="en-US" sz="1400" dirty="0"/>
              <a:t>	</a:t>
            </a:r>
            <a:r>
              <a:rPr lang="en-US" sz="1400" dirty="0" err="1" smtClean="0"/>
              <a:t>Remedious</a:t>
            </a:r>
            <a:r>
              <a:rPr lang="en-US" sz="1400" dirty="0"/>
              <a:t>, R. &amp; Lieberman, D. (2008) I liked your course because you taught me well:  The influence of grades, workload, expectations and goals on students evaluations of teaching.  British Educational Research Journal, 34(1) 91-1125.</a:t>
            </a:r>
          </a:p>
          <a:p>
            <a:pPr marL="662940" lvl="1" indent="-285750">
              <a:buFont typeface="Arial" panose="020B0604020202020204" pitchFamily="34" charset="0"/>
              <a:buChar char="•"/>
            </a:pPr>
            <a:r>
              <a:rPr lang="en-US" sz="1400" dirty="0"/>
              <a:t>Maurer, T. (2006). Cognitive Dissonance or Revenge? Student Grades and Course Evaluations. Teaching of Psychology, 33(3), 176-179.</a:t>
            </a:r>
          </a:p>
          <a:p>
            <a:pPr marL="662940" lvl="1" indent="-285750">
              <a:buFont typeface="Arial" panose="020B0604020202020204" pitchFamily="34" charset="0"/>
              <a:buChar char="•"/>
            </a:pPr>
            <a:r>
              <a:rPr lang="en-US" sz="1400" dirty="0" err="1"/>
              <a:t>Spooren</a:t>
            </a:r>
            <a:r>
              <a:rPr lang="en-US" sz="1400" dirty="0"/>
              <a:t>, P. &amp; </a:t>
            </a:r>
            <a:r>
              <a:rPr lang="en-US" sz="1400" dirty="0" err="1"/>
              <a:t>Mortelmans</a:t>
            </a:r>
            <a:r>
              <a:rPr lang="en-US" sz="1400" dirty="0"/>
              <a:t>, D. (2006). Teacher professionalism and student evaluation of teaching: will better teachers receive higher ratings and will better students give higher ratings? Educational Studies, 32(4) 201-214.</a:t>
            </a:r>
          </a:p>
          <a:p>
            <a:pPr marL="662940" lvl="1" indent="-285750">
              <a:buFont typeface="Arial" panose="020B0604020202020204" pitchFamily="34" charset="0"/>
              <a:buChar char="•"/>
            </a:pPr>
            <a:r>
              <a:rPr lang="en-US" sz="1400" dirty="0"/>
              <a:t>Addison, W., Best, J. &amp; Warrington, J. (2006). Students’ perceptions of course difficulty and their ratings of the instructor. College Student Journal, 40(2</a:t>
            </a:r>
            <a:r>
              <a:rPr lang="en-US" sz="1400" dirty="0" smtClean="0"/>
              <a:t>).</a:t>
            </a:r>
            <a:endParaRPr lang="en-US" sz="1400" dirty="0"/>
          </a:p>
          <a:p>
            <a:pPr marL="66294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63201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05" y="322296"/>
            <a:ext cx="8229600" cy="571589"/>
          </a:xfrm>
        </p:spPr>
        <p:txBody>
          <a:bodyPr/>
          <a:lstStyle/>
          <a:p>
            <a:r>
              <a:rPr lang="en-US" dirty="0" smtClean="0"/>
              <a:t>Review:  Summary</a:t>
            </a:r>
            <a:endParaRPr lang="en-US" dirty="0"/>
          </a:p>
        </p:txBody>
      </p:sp>
      <p:sp>
        <p:nvSpPr>
          <p:cNvPr id="4" name="Text Placeholder 3"/>
          <p:cNvSpPr>
            <a:spLocks noGrp="1"/>
          </p:cNvSpPr>
          <p:nvPr>
            <p:ph type="body" sz="quarter" idx="11"/>
          </p:nvPr>
        </p:nvSpPr>
        <p:spPr>
          <a:xfrm>
            <a:off x="1182532" y="963893"/>
            <a:ext cx="7356451" cy="3329354"/>
          </a:xfrm>
        </p:spPr>
        <p:txBody>
          <a:bodyPr/>
          <a:lstStyle/>
          <a:p>
            <a:r>
              <a:rPr lang="en-US" dirty="0"/>
              <a:t>Summary – </a:t>
            </a:r>
            <a:r>
              <a:rPr lang="en-US" dirty="0" smtClean="0"/>
              <a:t>While it is often argues that grades </a:t>
            </a:r>
            <a:r>
              <a:rPr lang="en-US" dirty="0"/>
              <a:t>and other elements </a:t>
            </a:r>
            <a:r>
              <a:rPr lang="en-US" dirty="0" smtClean="0"/>
              <a:t>should have no relationship </a:t>
            </a:r>
            <a:r>
              <a:rPr lang="en-US" dirty="0"/>
              <a:t>to instructor </a:t>
            </a:r>
            <a:r>
              <a:rPr lang="en-US" dirty="0" smtClean="0"/>
              <a:t>evaluations this is not theoretically expected. Theoretically it </a:t>
            </a:r>
            <a:r>
              <a:rPr lang="en-US" dirty="0"/>
              <a:t>is </a:t>
            </a:r>
            <a:r>
              <a:rPr lang="en-US" dirty="0" smtClean="0"/>
              <a:t>generally believed </a:t>
            </a:r>
            <a:r>
              <a:rPr lang="en-US" dirty="0"/>
              <a:t>there should be some </a:t>
            </a:r>
            <a:r>
              <a:rPr lang="en-US" dirty="0" smtClean="0"/>
              <a:t>relationship. For example, theoretically there should be some relationship between grades and ratings. Instructors that are experienced by students as assisting with student learning should have higher performing students. </a:t>
            </a:r>
            <a:r>
              <a:rPr lang="en-US" dirty="0"/>
              <a:t>This is not really a new development. </a:t>
            </a:r>
            <a:r>
              <a:rPr lang="en-US" dirty="0" smtClean="0"/>
              <a:t>Also note that no single assessment </a:t>
            </a:r>
            <a:r>
              <a:rPr lang="en-US" dirty="0"/>
              <a:t>measures one thing. </a:t>
            </a:r>
            <a:r>
              <a:rPr lang="en-US" dirty="0" smtClean="0"/>
              <a:t>The </a:t>
            </a:r>
            <a:r>
              <a:rPr lang="en-US" dirty="0"/>
              <a:t>question really is, “Does the effect of these </a:t>
            </a:r>
            <a:r>
              <a:rPr lang="en-US" dirty="0" smtClean="0"/>
              <a:t>other elements </a:t>
            </a:r>
            <a:r>
              <a:rPr lang="en-US" dirty="0"/>
              <a:t>negate the utility of these types of tools?” </a:t>
            </a:r>
            <a:r>
              <a:rPr lang="en-US" dirty="0" smtClean="0"/>
              <a:t>These </a:t>
            </a:r>
            <a:r>
              <a:rPr lang="en-US" dirty="0"/>
              <a:t>need to be controlled in studies</a:t>
            </a:r>
            <a:r>
              <a:rPr lang="en-US" dirty="0" smtClean="0"/>
              <a:t>.</a:t>
            </a:r>
            <a:r>
              <a:rPr lang="en-US" i="1" u="sng" dirty="0"/>
              <a:t> However, the current data seem to suggest these forms pick up largely a “classroom environment” factor</a:t>
            </a:r>
            <a:r>
              <a:rPr lang="en-US" dirty="0"/>
              <a:t>.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1396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11" y="218389"/>
            <a:ext cx="8229600" cy="571589"/>
          </a:xfrm>
        </p:spPr>
        <p:txBody>
          <a:bodyPr/>
          <a:lstStyle/>
          <a:p>
            <a:r>
              <a:rPr lang="en-US" dirty="0" smtClean="0"/>
              <a:t>General Method</a:t>
            </a:r>
            <a:endParaRPr lang="en-US" dirty="0"/>
          </a:p>
        </p:txBody>
      </p:sp>
      <p:sp>
        <p:nvSpPr>
          <p:cNvPr id="4" name="Text Placeholder 3"/>
          <p:cNvSpPr>
            <a:spLocks noGrp="1"/>
          </p:cNvSpPr>
          <p:nvPr>
            <p:ph type="body" sz="quarter" idx="11"/>
          </p:nvPr>
        </p:nvSpPr>
        <p:spPr>
          <a:xfrm>
            <a:off x="891540" y="789978"/>
            <a:ext cx="8126730" cy="3519132"/>
          </a:xfrm>
        </p:spPr>
        <p:txBody>
          <a:bodyPr/>
          <a:lstStyle/>
          <a:p>
            <a:r>
              <a:rPr lang="en-US" dirty="0" smtClean="0"/>
              <a:t>This is an initial examination intended to serve as a means to compare the new teacher and course items to the old teacher and course items (alternate form reliability).  In addition to comparison with each other (alternate form reliability), the relationship of the key’s “optional” items were selected based on previous research using the old form.  These are intended to serve as a means to investigate the evidence of convergent and discriminant validity.  As a means of general methodology </a:t>
            </a:r>
            <a:r>
              <a:rPr lang="en-US" dirty="0"/>
              <a:t>a </a:t>
            </a:r>
            <a:r>
              <a:rPr lang="en-US" dirty="0" err="1"/>
              <a:t>Multitrait</a:t>
            </a:r>
            <a:r>
              <a:rPr lang="en-US" dirty="0"/>
              <a:t>-Multimethod </a:t>
            </a:r>
            <a:r>
              <a:rPr lang="en-US" dirty="0" smtClean="0"/>
              <a:t>model guides the process (</a:t>
            </a:r>
            <a:r>
              <a:rPr lang="en-US" dirty="0" smtClean="0">
                <a:hlinkClick r:id="rId3"/>
              </a:rPr>
              <a:t>https</a:t>
            </a:r>
            <a:r>
              <a:rPr lang="en-US" dirty="0">
                <a:hlinkClick r:id="rId3"/>
              </a:rPr>
              <a:t>://</a:t>
            </a:r>
            <a:r>
              <a:rPr lang="en-US" dirty="0" smtClean="0">
                <a:hlinkClick r:id="rId3"/>
              </a:rPr>
              <a:t>www.socialresearchmethods.net/kb/mtmmmat.php</a:t>
            </a:r>
            <a:r>
              <a:rPr lang="en-US" dirty="0" smtClean="0"/>
              <a:t>).  The test form was administered in the Fall of 2016 and Spring of 2017 to a total of 33,186 students, representing 4,718 courses at both the graduate and undergraduate levels.  </a:t>
            </a:r>
            <a:r>
              <a:rPr lang="en-US" u="sng" dirty="0" smtClean="0"/>
              <a:t>With sample sizes this large, small correlations are often statically significant (</a:t>
            </a:r>
            <a:r>
              <a:rPr lang="en-US" i="1" u="sng" dirty="0" smtClean="0"/>
              <a:t>r </a:t>
            </a:r>
            <a:r>
              <a:rPr lang="en-US" u="sng" dirty="0" smtClean="0"/>
              <a:t>= 0.04 or larger).  The practical significance needs to be accounted for here as well</a:t>
            </a:r>
            <a:r>
              <a:rPr lang="en-US" u="sng" dirty="0"/>
              <a:t>. </a:t>
            </a:r>
            <a:endParaRPr lang="en-US" dirty="0"/>
          </a:p>
        </p:txBody>
      </p:sp>
    </p:spTree>
    <p:extLst>
      <p:ext uri="{BB962C8B-B14F-4D97-AF65-F5344CB8AC3E}">
        <p14:creationId xmlns:p14="http://schemas.microsoft.com/office/powerpoint/2010/main" val="316279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51" y="492709"/>
            <a:ext cx="8229600" cy="837959"/>
          </a:xfrm>
        </p:spPr>
        <p:txBody>
          <a:bodyPr/>
          <a:lstStyle/>
          <a:p>
            <a:r>
              <a:rPr lang="en-US" sz="2800" dirty="0" smtClean="0"/>
              <a:t>Effect Size (Cohen) Suggested for Social Sciences</a:t>
            </a:r>
            <a:endParaRPr lang="en-US" sz="2800" dirty="0"/>
          </a:p>
        </p:txBody>
      </p:sp>
      <p:sp>
        <p:nvSpPr>
          <p:cNvPr id="4" name="Text Placeholder 3"/>
          <p:cNvSpPr>
            <a:spLocks noGrp="1"/>
          </p:cNvSpPr>
          <p:nvPr>
            <p:ph type="body" sz="quarter" idx="11"/>
          </p:nvPr>
        </p:nvSpPr>
        <p:spPr>
          <a:xfrm>
            <a:off x="1412082" y="1330668"/>
            <a:ext cx="2874168" cy="2140480"/>
          </a:xfrm>
        </p:spPr>
        <p:txBody>
          <a:bodyPr anchor="ctr"/>
          <a:lstStyle/>
          <a:p>
            <a:pPr algn="ctr"/>
            <a:r>
              <a:rPr lang="en-US" sz="2000" u="sng" dirty="0" smtClean="0"/>
              <a:t>Pearson</a:t>
            </a:r>
            <a:endParaRPr lang="en-US" u="sng" dirty="0" smtClean="0"/>
          </a:p>
          <a:p>
            <a:pPr algn="ctr"/>
            <a:r>
              <a:rPr lang="en-US" dirty="0" smtClean="0"/>
              <a:t>Small +/- 0.2</a:t>
            </a:r>
          </a:p>
          <a:p>
            <a:pPr algn="ctr"/>
            <a:r>
              <a:rPr lang="en-US" dirty="0" smtClean="0"/>
              <a:t>Medium +/- 0.5</a:t>
            </a:r>
          </a:p>
          <a:p>
            <a:pPr algn="ctr"/>
            <a:r>
              <a:rPr lang="en-US" dirty="0" smtClean="0"/>
              <a:t>Large =/- 0.8</a:t>
            </a:r>
            <a:endParaRPr lang="en-US" dirty="0"/>
          </a:p>
        </p:txBody>
      </p:sp>
      <p:sp>
        <p:nvSpPr>
          <p:cNvPr id="5" name="Text Placeholder 3"/>
          <p:cNvSpPr>
            <a:spLocks noGrp="1"/>
          </p:cNvSpPr>
          <p:nvPr>
            <p:ph type="body" sz="quarter" idx="11"/>
          </p:nvPr>
        </p:nvSpPr>
        <p:spPr>
          <a:xfrm>
            <a:off x="5246370" y="1330668"/>
            <a:ext cx="2983230" cy="1885570"/>
          </a:xfrm>
        </p:spPr>
        <p:txBody>
          <a:bodyPr anchor="ctr"/>
          <a:lstStyle/>
          <a:p>
            <a:pPr algn="ctr"/>
            <a:r>
              <a:rPr lang="en-US" sz="2000" u="sng" dirty="0" smtClean="0"/>
              <a:t>R</a:t>
            </a:r>
            <a:r>
              <a:rPr lang="en-US" sz="2000" u="sng" baseline="30000" dirty="0" smtClean="0"/>
              <a:t>2</a:t>
            </a:r>
          </a:p>
          <a:p>
            <a:pPr algn="ctr"/>
            <a:r>
              <a:rPr lang="en-US" dirty="0" smtClean="0"/>
              <a:t>Small 0.04</a:t>
            </a:r>
          </a:p>
          <a:p>
            <a:pPr algn="ctr"/>
            <a:r>
              <a:rPr lang="en-US" dirty="0" smtClean="0"/>
              <a:t>Medium 0.25</a:t>
            </a:r>
          </a:p>
          <a:p>
            <a:pPr algn="ctr"/>
            <a:r>
              <a:rPr lang="en-US" dirty="0" smtClean="0"/>
              <a:t>Large 0.64</a:t>
            </a:r>
            <a:endParaRPr lang="en-US" dirty="0"/>
          </a:p>
        </p:txBody>
      </p:sp>
      <p:sp>
        <p:nvSpPr>
          <p:cNvPr id="6" name="TextBox 5"/>
          <p:cNvSpPr txBox="1"/>
          <p:nvPr/>
        </p:nvSpPr>
        <p:spPr>
          <a:xfrm>
            <a:off x="1045845" y="4557055"/>
            <a:ext cx="5680710" cy="338554"/>
          </a:xfrm>
          <a:prstGeom prst="rect">
            <a:avLst/>
          </a:prstGeom>
        </p:spPr>
        <p:txBody>
          <a:bodyPr wrap="square" rtlCol="0">
            <a:spAutoFit/>
          </a:bodyPr>
          <a:lstStyle/>
          <a:p>
            <a:r>
              <a:rPr lang="en-US" sz="1600" dirty="0"/>
              <a:t>From (</a:t>
            </a:r>
            <a:r>
              <a:rPr lang="en-US" sz="1600" dirty="0">
                <a:hlinkClick r:id="rId3"/>
              </a:rPr>
              <a:t>https://</a:t>
            </a:r>
            <a:r>
              <a:rPr lang="en-US" sz="1600" dirty="0" smtClean="0">
                <a:hlinkClick r:id="rId3"/>
              </a:rPr>
              <a:t>www.ncbi.nlm.nih.gov/pmc/articles/PMC3444174</a:t>
            </a:r>
            <a:r>
              <a:rPr lang="en-US" sz="1600" dirty="0" smtClean="0"/>
              <a:t>)</a:t>
            </a:r>
          </a:p>
        </p:txBody>
      </p:sp>
      <p:sp>
        <p:nvSpPr>
          <p:cNvPr id="7" name="TextBox 6"/>
          <p:cNvSpPr txBox="1"/>
          <p:nvPr/>
        </p:nvSpPr>
        <p:spPr>
          <a:xfrm>
            <a:off x="1045845" y="3269369"/>
            <a:ext cx="7595235" cy="923330"/>
          </a:xfrm>
          <a:prstGeom prst="rect">
            <a:avLst/>
          </a:prstGeom>
        </p:spPr>
        <p:txBody>
          <a:bodyPr wrap="square" rtlCol="0">
            <a:spAutoFit/>
          </a:bodyPr>
          <a:lstStyle/>
          <a:p>
            <a:pPr algn="ctr"/>
            <a:r>
              <a:rPr lang="en-US" sz="1800" b="1" i="1" dirty="0" smtClean="0"/>
              <a:t>Note that in this study, essentially any correlation (r) of 0.04 or larger is statistically significant. This amounts to 0.2% shared variance leaving 99.8% unaccounted for which has no, or little, practical utility.</a:t>
            </a:r>
          </a:p>
        </p:txBody>
      </p:sp>
    </p:spTree>
    <p:extLst>
      <p:ext uri="{BB962C8B-B14F-4D97-AF65-F5344CB8AC3E}">
        <p14:creationId xmlns:p14="http://schemas.microsoft.com/office/powerpoint/2010/main" val="150803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m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UI_template_2015</Template>
  <TotalTime>4239</TotalTime>
  <Words>9017</Words>
  <Application>Microsoft Office PowerPoint</Application>
  <PresentationFormat>On-screen Show (16:9)</PresentationFormat>
  <Paragraphs>966</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Helvetica</vt:lpstr>
      <vt:lpstr>Rockwell</vt:lpstr>
      <vt:lpstr>Trebuchet MS</vt:lpstr>
      <vt:lpstr>Wingdings</vt:lpstr>
      <vt:lpstr>Home Page</vt:lpstr>
      <vt:lpstr>Title</vt:lpstr>
      <vt:lpstr>Examination of the Proposed teaching form and items </vt:lpstr>
      <vt:lpstr>Purpose: Initial Study</vt:lpstr>
      <vt:lpstr>General Review</vt:lpstr>
      <vt:lpstr>Review: Personal Values</vt:lpstr>
      <vt:lpstr>Review: Selected Studies</vt:lpstr>
      <vt:lpstr>Review Selected Studies Continued </vt:lpstr>
      <vt:lpstr>Review:  Summary</vt:lpstr>
      <vt:lpstr>General Method</vt:lpstr>
      <vt:lpstr>Effect Size (Cohen) Suggested for Social Sciences</vt:lpstr>
      <vt:lpstr>Alternate Form Reliability: Course Level</vt:lpstr>
      <vt:lpstr>Alternate Form Reliability(Responses of 5 or more)  (n=2353)</vt:lpstr>
      <vt:lpstr>Alternate Form Reliability (all courses)</vt:lpstr>
      <vt:lpstr>Student level Correlation</vt:lpstr>
      <vt:lpstr>Internal consistency (Reliability): Course Level</vt:lpstr>
      <vt:lpstr>Internal Consistency Instructor Item</vt:lpstr>
      <vt:lpstr>Instructor and Course Item Distributions</vt:lpstr>
      <vt:lpstr>Instructor Item Distributions</vt:lpstr>
      <vt:lpstr>Course Item Distributions</vt:lpstr>
      <vt:lpstr>Distribution of the Difference Old and New</vt:lpstr>
      <vt:lpstr>Instructor Items: Relationships to other items and Demographics</vt:lpstr>
      <vt:lpstr>Additional Items</vt:lpstr>
      <vt:lpstr>Instructor Item Relationships</vt:lpstr>
      <vt:lpstr>Instructor Item Relationships</vt:lpstr>
      <vt:lpstr>PowerPoint Presentation</vt:lpstr>
      <vt:lpstr>Instructor Item Relationships</vt:lpstr>
      <vt:lpstr>Instructor Item Relationships</vt:lpstr>
      <vt:lpstr>PowerPoint Presentation</vt:lpstr>
      <vt:lpstr>Relationship with Instructor Demographics</vt:lpstr>
      <vt:lpstr>Instructor Course Responses 5 or more</vt:lpstr>
      <vt:lpstr>Instructor All Courses </vt:lpstr>
      <vt:lpstr>Instructor Gender and Ethnicity (5+ respondents)</vt:lpstr>
      <vt:lpstr>Instructor Gender and Ethnicity (all courses)</vt:lpstr>
      <vt:lpstr>Relationship with Academic Indicators</vt:lpstr>
      <vt:lpstr>Shared Variance Course (5 + responses)</vt:lpstr>
      <vt:lpstr>Shared Variance Course (All Courses)</vt:lpstr>
      <vt:lpstr>Exploratory Factor Structure of instructor and course items, additional items, and instructor demographics Academic indicators</vt:lpstr>
      <vt:lpstr>Information on Factor Structure</vt:lpstr>
      <vt:lpstr>Oblique Factoring (PCA) 5 or more Responses</vt:lpstr>
      <vt:lpstr>Oblique Factoring (PCA) 5 or more Responses</vt:lpstr>
      <vt:lpstr>Oblique Factoring (PCA) 5 or more Responses</vt:lpstr>
      <vt:lpstr>Oblique Factoring (PCA) 5 or more Responses</vt:lpstr>
      <vt:lpstr>Course Items: Relationships to other items and Demographics</vt:lpstr>
      <vt:lpstr>Additional Items</vt:lpstr>
      <vt:lpstr>Course Item Relationships</vt:lpstr>
      <vt:lpstr>Instructor Item Relationships</vt:lpstr>
      <vt:lpstr>PowerPoint Presentation</vt:lpstr>
      <vt:lpstr>Summary</vt:lpstr>
      <vt:lpstr>PowerPoint Presentation</vt:lpstr>
    </vt:vector>
  </TitlesOfParts>
  <Company>University of Idaho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Pietrzak, Dale (dalepietrzak@uidaho.edu)</dc:creator>
  <cp:lastModifiedBy>Pietrzak, Dale (dalepietrzak@uidaho.edu)</cp:lastModifiedBy>
  <cp:revision>420</cp:revision>
  <dcterms:created xsi:type="dcterms:W3CDTF">2017-06-23T19:08:55Z</dcterms:created>
  <dcterms:modified xsi:type="dcterms:W3CDTF">2017-11-13T17:32:30Z</dcterms:modified>
</cp:coreProperties>
</file>