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6858000" cy="9144000"/>
  <p:embeddedFontLst>
    <p:embeddedFont>
      <p:font typeface="Agrandir Bold" pitchFamily="2" charset="77"/>
      <p:regular r:id="rId10"/>
      <p:bold r:id="rId11"/>
    </p:embeddedFont>
    <p:embeddedFont>
      <p:font typeface="Agrandir Heavy" pitchFamily="2" charset="77"/>
      <p:regular r:id="rId12"/>
      <p:bold r:id="rId13"/>
    </p:embeddedFont>
    <p:embeddedFont>
      <p:font typeface="Canva Sans" panose="020B0503030501040103" pitchFamily="34" charset="0"/>
      <p:regular r:id="rId14"/>
    </p:embeddedFont>
    <p:embeddedFont>
      <p:font typeface="Canva Sans Bold" panose="020B0803030501040103" pitchFamily="34" charset="0"/>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B1F5E80-01CC-9578-DEEF-C9D347973E7D}" v="43" dt="2023-12-21T23:00:43.039"/>
    <p1510:client id="{BB5D30CA-ADEA-743F-CF88-8EF21AAE7199}" v="7" dt="2023-12-21T23:24:50.822"/>
    <p1510:client id="{E3DFC0A2-D9AE-254D-89F3-3BE138614BDA}" v="2" dt="2023-12-22T13:12:56.8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9"/>
  </p:normalViewPr>
  <p:slideViewPr>
    <p:cSldViewPr snapToGrid="0">
      <p:cViewPr varScale="1">
        <p:scale>
          <a:sx n="69" d="100"/>
          <a:sy n="69" d="100"/>
        </p:scale>
        <p:origin x="824"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svg"/><Relationship Id="rId7" Type="http://schemas.openxmlformats.org/officeDocument/2006/relationships/image" Target="../media/image14.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254121" y="8266034"/>
            <a:ext cx="7779758" cy="1361545"/>
          </a:xfrm>
          <a:custGeom>
            <a:avLst/>
            <a:gdLst/>
            <a:ahLst/>
            <a:cxnLst/>
            <a:rect l="l" t="t" r="r" b="b"/>
            <a:pathLst>
              <a:path w="7779758" h="1361545">
                <a:moveTo>
                  <a:pt x="0" y="0"/>
                </a:moveTo>
                <a:lnTo>
                  <a:pt x="7779758" y="0"/>
                </a:lnTo>
                <a:lnTo>
                  <a:pt x="7779758" y="1361545"/>
                </a:lnTo>
                <a:lnTo>
                  <a:pt x="0" y="136154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247344" y="3014115"/>
            <a:ext cx="11793312" cy="3315794"/>
          </a:xfrm>
          <a:prstGeom prst="rect">
            <a:avLst/>
          </a:prstGeom>
        </p:spPr>
        <p:txBody>
          <a:bodyPr lIns="0" tIns="0" rIns="0" bIns="0" rtlCol="0" anchor="t">
            <a:spAutoFit/>
          </a:bodyPr>
          <a:lstStyle/>
          <a:p>
            <a:pPr algn="ctr">
              <a:lnSpc>
                <a:spcPts val="12310"/>
              </a:lnSpc>
            </a:pPr>
            <a:r>
              <a:rPr lang="en-US" sz="8793">
                <a:solidFill>
                  <a:srgbClr val="000000"/>
                </a:solidFill>
                <a:latin typeface="Agrandir Bold"/>
              </a:rPr>
              <a:t>COMPOSTING  INTRODUCTION</a:t>
            </a:r>
          </a:p>
        </p:txBody>
      </p:sp>
      <p:grpSp>
        <p:nvGrpSpPr>
          <p:cNvPr id="4" name="Group 4"/>
          <p:cNvGrpSpPr/>
          <p:nvPr/>
        </p:nvGrpSpPr>
        <p:grpSpPr>
          <a:xfrm>
            <a:off x="170455" y="0"/>
            <a:ext cx="1360554" cy="10287000"/>
            <a:chOff x="0" y="0"/>
            <a:chExt cx="1814071" cy="14401800"/>
          </a:xfrm>
        </p:grpSpPr>
        <p:grpSp>
          <p:nvGrpSpPr>
            <p:cNvPr id="5" name="Group 5"/>
            <p:cNvGrpSpPr/>
            <p:nvPr/>
          </p:nvGrpSpPr>
          <p:grpSpPr>
            <a:xfrm>
              <a:off x="673763" y="0"/>
              <a:ext cx="470563" cy="14401800"/>
              <a:chOff x="0" y="0"/>
              <a:chExt cx="92951" cy="2844800"/>
            </a:xfrm>
          </p:grpSpPr>
          <p:sp>
            <p:nvSpPr>
              <p:cNvPr id="6" name="Freeform 6"/>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94C6A4"/>
              </a:solidFill>
            </p:spPr>
            <p:txBody>
              <a:bodyPr/>
              <a:lstStyle/>
              <a:p>
                <a:endParaRPr lang="en-US"/>
              </a:p>
            </p:txBody>
          </p:sp>
          <p:sp>
            <p:nvSpPr>
              <p:cNvPr id="7" name="TextBox 7"/>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8" name="Group 8"/>
            <p:cNvGrpSpPr/>
            <p:nvPr/>
          </p:nvGrpSpPr>
          <p:grpSpPr>
            <a:xfrm>
              <a:off x="1343508" y="0"/>
              <a:ext cx="470563" cy="14401800"/>
              <a:chOff x="0" y="0"/>
              <a:chExt cx="92951" cy="2844800"/>
            </a:xfrm>
          </p:grpSpPr>
          <p:sp>
            <p:nvSpPr>
              <p:cNvPr id="9" name="Freeform 9"/>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F4C67C"/>
              </a:solidFill>
            </p:spPr>
            <p:txBody>
              <a:bodyPr/>
              <a:lstStyle/>
              <a:p>
                <a:endParaRPr lang="en-US"/>
              </a:p>
            </p:txBody>
          </p:sp>
          <p:sp>
            <p:nvSpPr>
              <p:cNvPr id="10" name="TextBox 10"/>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11" name="Group 11"/>
            <p:cNvGrpSpPr/>
            <p:nvPr/>
          </p:nvGrpSpPr>
          <p:grpSpPr>
            <a:xfrm>
              <a:off x="0" y="0"/>
              <a:ext cx="470563" cy="14401800"/>
              <a:chOff x="0" y="0"/>
              <a:chExt cx="92951" cy="2844800"/>
            </a:xfrm>
          </p:grpSpPr>
          <p:sp>
            <p:nvSpPr>
              <p:cNvPr id="12" name="Freeform 12"/>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8FB6B5"/>
              </a:solidFill>
            </p:spPr>
            <p:txBody>
              <a:bodyPr/>
              <a:lstStyle/>
              <a:p>
                <a:endParaRPr lang="en-US"/>
              </a:p>
            </p:txBody>
          </p:sp>
          <p:sp>
            <p:nvSpPr>
              <p:cNvPr id="13" name="TextBox 13"/>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24124" y="3023821"/>
            <a:ext cx="13839753" cy="6234479"/>
          </a:xfrm>
          <a:prstGeom prst="rect">
            <a:avLst/>
          </a:prstGeom>
        </p:spPr>
        <p:txBody>
          <a:bodyPr lIns="0" tIns="0" rIns="0" bIns="0" rtlCol="0" anchor="t">
            <a:spAutoFit/>
          </a:bodyPr>
          <a:lstStyle/>
          <a:p>
            <a:pPr>
              <a:lnSpc>
                <a:spcPts val="5492"/>
              </a:lnSpc>
            </a:pPr>
            <a:r>
              <a:rPr lang="en-US" sz="3923">
                <a:solidFill>
                  <a:srgbClr val="000000"/>
                </a:solidFill>
                <a:latin typeface="Canva Sans"/>
              </a:rPr>
              <a:t>Composting keeps food waste out of landfills and turns it into a fertile soil additive that helps plants thrive. </a:t>
            </a:r>
          </a:p>
          <a:p>
            <a:pPr>
              <a:lnSpc>
                <a:spcPts val="5492"/>
              </a:lnSpc>
            </a:pPr>
            <a:endParaRPr lang="en-US" sz="3923">
              <a:solidFill>
                <a:srgbClr val="000000"/>
              </a:solidFill>
              <a:latin typeface="Canva Sans"/>
            </a:endParaRPr>
          </a:p>
          <a:p>
            <a:pPr>
              <a:lnSpc>
                <a:spcPts val="5492"/>
              </a:lnSpc>
            </a:pPr>
            <a:r>
              <a:rPr lang="en-US" sz="3923">
                <a:solidFill>
                  <a:srgbClr val="000000"/>
                </a:solidFill>
                <a:latin typeface="Canva Sans"/>
              </a:rPr>
              <a:t>The organic material is broken down through aerobic (oxygen-required) digestion, which reduces the overall volume and produces a nutrient-rich material that can be added to soil. </a:t>
            </a:r>
          </a:p>
          <a:p>
            <a:pPr>
              <a:lnSpc>
                <a:spcPts val="5492"/>
              </a:lnSpc>
            </a:pPr>
            <a:endParaRPr lang="en-US" sz="3923">
              <a:solidFill>
                <a:srgbClr val="000000"/>
              </a:solidFill>
              <a:latin typeface="Canva Sans"/>
            </a:endParaRPr>
          </a:p>
          <a:p>
            <a:pPr>
              <a:lnSpc>
                <a:spcPts val="5492"/>
              </a:lnSpc>
            </a:pPr>
            <a:r>
              <a:rPr lang="en-US" sz="3923">
                <a:solidFill>
                  <a:srgbClr val="000000"/>
                </a:solidFill>
                <a:latin typeface="Canva Sans"/>
              </a:rPr>
              <a:t> </a:t>
            </a:r>
          </a:p>
        </p:txBody>
      </p:sp>
      <p:sp>
        <p:nvSpPr>
          <p:cNvPr id="3" name="TextBox 3"/>
          <p:cNvSpPr txBox="1"/>
          <p:nvPr/>
        </p:nvSpPr>
        <p:spPr>
          <a:xfrm>
            <a:off x="1028700" y="985747"/>
            <a:ext cx="11795033" cy="1171562"/>
          </a:xfrm>
          <a:prstGeom prst="rect">
            <a:avLst/>
          </a:prstGeom>
        </p:spPr>
        <p:txBody>
          <a:bodyPr lIns="0" tIns="0" rIns="0" bIns="0" rtlCol="0" anchor="t">
            <a:spAutoFit/>
          </a:bodyPr>
          <a:lstStyle/>
          <a:p>
            <a:pPr algn="ctr">
              <a:lnSpc>
                <a:spcPts val="8275"/>
              </a:lnSpc>
            </a:pPr>
            <a:r>
              <a:rPr lang="en-US" sz="5911">
                <a:solidFill>
                  <a:srgbClr val="000000"/>
                </a:solidFill>
                <a:latin typeface="Agrandir Bold"/>
              </a:rPr>
              <a:t>WHAT IS COMPOSTING?</a:t>
            </a:r>
          </a:p>
        </p:txBody>
      </p:sp>
      <p:grpSp>
        <p:nvGrpSpPr>
          <p:cNvPr id="4" name="Group 4"/>
          <p:cNvGrpSpPr/>
          <p:nvPr/>
        </p:nvGrpSpPr>
        <p:grpSpPr>
          <a:xfrm>
            <a:off x="170455" y="-1"/>
            <a:ext cx="1360554" cy="10287001"/>
            <a:chOff x="0" y="0"/>
            <a:chExt cx="1814071" cy="14401800"/>
          </a:xfrm>
        </p:grpSpPr>
        <p:grpSp>
          <p:nvGrpSpPr>
            <p:cNvPr id="5" name="Group 5"/>
            <p:cNvGrpSpPr/>
            <p:nvPr/>
          </p:nvGrpSpPr>
          <p:grpSpPr>
            <a:xfrm>
              <a:off x="673763" y="0"/>
              <a:ext cx="470563" cy="14401800"/>
              <a:chOff x="0" y="0"/>
              <a:chExt cx="92951" cy="2844800"/>
            </a:xfrm>
          </p:grpSpPr>
          <p:sp>
            <p:nvSpPr>
              <p:cNvPr id="6" name="Freeform 6"/>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94C6A4"/>
              </a:solidFill>
            </p:spPr>
            <p:txBody>
              <a:bodyPr/>
              <a:lstStyle/>
              <a:p>
                <a:endParaRPr lang="en-US"/>
              </a:p>
            </p:txBody>
          </p:sp>
          <p:sp>
            <p:nvSpPr>
              <p:cNvPr id="7" name="TextBox 7"/>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8" name="Group 8"/>
            <p:cNvGrpSpPr/>
            <p:nvPr/>
          </p:nvGrpSpPr>
          <p:grpSpPr>
            <a:xfrm>
              <a:off x="1343508" y="0"/>
              <a:ext cx="470563" cy="14401800"/>
              <a:chOff x="0" y="0"/>
              <a:chExt cx="92951" cy="2844800"/>
            </a:xfrm>
          </p:grpSpPr>
          <p:sp>
            <p:nvSpPr>
              <p:cNvPr id="9" name="Freeform 9"/>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F4C67C"/>
              </a:solidFill>
            </p:spPr>
            <p:txBody>
              <a:bodyPr/>
              <a:lstStyle/>
              <a:p>
                <a:endParaRPr lang="en-US"/>
              </a:p>
            </p:txBody>
          </p:sp>
          <p:sp>
            <p:nvSpPr>
              <p:cNvPr id="10" name="TextBox 10"/>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11" name="Group 11"/>
            <p:cNvGrpSpPr/>
            <p:nvPr/>
          </p:nvGrpSpPr>
          <p:grpSpPr>
            <a:xfrm>
              <a:off x="0" y="0"/>
              <a:ext cx="470563" cy="14401800"/>
              <a:chOff x="0" y="0"/>
              <a:chExt cx="92951" cy="2844800"/>
            </a:xfrm>
          </p:grpSpPr>
          <p:sp>
            <p:nvSpPr>
              <p:cNvPr id="12" name="Freeform 12"/>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8FB6B5"/>
              </a:solidFill>
            </p:spPr>
            <p:txBody>
              <a:bodyPr/>
              <a:lstStyle/>
              <a:p>
                <a:endParaRPr lang="en-US"/>
              </a:p>
            </p:txBody>
          </p:sp>
          <p:sp>
            <p:nvSpPr>
              <p:cNvPr id="13" name="TextBox 13"/>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42224" y="1319722"/>
            <a:ext cx="15803552" cy="1347101"/>
          </a:xfrm>
          <a:prstGeom prst="rect">
            <a:avLst/>
          </a:prstGeom>
        </p:spPr>
        <p:txBody>
          <a:bodyPr lIns="0" tIns="0" rIns="0" bIns="0" rtlCol="0" anchor="t">
            <a:spAutoFit/>
          </a:bodyPr>
          <a:lstStyle/>
          <a:p>
            <a:pPr algn="ctr">
              <a:lnSpc>
                <a:spcPts val="9421"/>
              </a:lnSpc>
            </a:pPr>
            <a:r>
              <a:rPr lang="en-US" sz="6729">
                <a:solidFill>
                  <a:srgbClr val="000000"/>
                </a:solidFill>
                <a:latin typeface="Agrandir Bold"/>
              </a:rPr>
              <a:t>WHY THIS MATTERS</a:t>
            </a:r>
          </a:p>
        </p:txBody>
      </p:sp>
      <p:sp>
        <p:nvSpPr>
          <p:cNvPr id="3" name="TextBox 3"/>
          <p:cNvSpPr txBox="1"/>
          <p:nvPr/>
        </p:nvSpPr>
        <p:spPr>
          <a:xfrm>
            <a:off x="9410860" y="3699202"/>
            <a:ext cx="3384445" cy="478137"/>
          </a:xfrm>
          <a:prstGeom prst="rect">
            <a:avLst/>
          </a:prstGeom>
        </p:spPr>
        <p:txBody>
          <a:bodyPr lIns="0" tIns="0" rIns="0" bIns="0" rtlCol="0" anchor="t">
            <a:spAutoFit/>
          </a:bodyPr>
          <a:lstStyle/>
          <a:p>
            <a:pPr algn="ctr">
              <a:lnSpc>
                <a:spcPts val="3601"/>
              </a:lnSpc>
            </a:pPr>
            <a:r>
              <a:rPr lang="en-US" sz="3674">
                <a:solidFill>
                  <a:srgbClr val="FFFFFF"/>
                </a:solidFill>
                <a:latin typeface="Canva Sans Bold"/>
              </a:rPr>
              <a:t>SAVES WATER</a:t>
            </a:r>
          </a:p>
        </p:txBody>
      </p:sp>
      <p:grpSp>
        <p:nvGrpSpPr>
          <p:cNvPr id="4" name="Group 4"/>
          <p:cNvGrpSpPr/>
          <p:nvPr/>
        </p:nvGrpSpPr>
        <p:grpSpPr>
          <a:xfrm>
            <a:off x="1450060" y="3137768"/>
            <a:ext cx="3697757" cy="5505594"/>
            <a:chOff x="0" y="0"/>
            <a:chExt cx="812800" cy="1210179"/>
          </a:xfrm>
        </p:grpSpPr>
        <p:sp>
          <p:nvSpPr>
            <p:cNvPr id="5" name="Freeform 5"/>
            <p:cNvSpPr/>
            <p:nvPr/>
          </p:nvSpPr>
          <p:spPr>
            <a:xfrm>
              <a:off x="0" y="0"/>
              <a:ext cx="812800" cy="1210179"/>
            </a:xfrm>
            <a:custGeom>
              <a:avLst/>
              <a:gdLst/>
              <a:ahLst/>
              <a:cxnLst/>
              <a:rect l="l" t="t" r="r" b="b"/>
              <a:pathLst>
                <a:path w="812800" h="1210179">
                  <a:moveTo>
                    <a:pt x="0" y="0"/>
                  </a:moveTo>
                  <a:lnTo>
                    <a:pt x="812800" y="0"/>
                  </a:lnTo>
                  <a:lnTo>
                    <a:pt x="812800" y="1210179"/>
                  </a:lnTo>
                  <a:lnTo>
                    <a:pt x="0" y="1210179"/>
                  </a:lnTo>
                  <a:close/>
                </a:path>
              </a:pathLst>
            </a:custGeom>
            <a:solidFill>
              <a:srgbClr val="EF9C92"/>
            </a:solidFill>
          </p:spPr>
          <p:txBody>
            <a:bodyPr/>
            <a:lstStyle/>
            <a:p>
              <a:endParaRPr lang="en-US"/>
            </a:p>
          </p:txBody>
        </p:sp>
        <p:sp>
          <p:nvSpPr>
            <p:cNvPr id="6" name="TextBox 6"/>
            <p:cNvSpPr txBox="1"/>
            <p:nvPr/>
          </p:nvSpPr>
          <p:spPr>
            <a:xfrm>
              <a:off x="0" y="-28575"/>
              <a:ext cx="812800" cy="1238754"/>
            </a:xfrm>
            <a:prstGeom prst="rect">
              <a:avLst/>
            </a:prstGeom>
          </p:spPr>
          <p:txBody>
            <a:bodyPr lIns="59674" tIns="59674" rIns="59674" bIns="59674" rtlCol="0" anchor="ctr"/>
            <a:lstStyle/>
            <a:p>
              <a:pPr algn="ctr">
                <a:lnSpc>
                  <a:spcPts val="1787"/>
                </a:lnSpc>
                <a:spcBef>
                  <a:spcPct val="0"/>
                </a:spcBef>
              </a:pPr>
              <a:endParaRPr/>
            </a:p>
          </p:txBody>
        </p:sp>
      </p:grpSp>
      <p:grpSp>
        <p:nvGrpSpPr>
          <p:cNvPr id="7" name="Group 7"/>
          <p:cNvGrpSpPr/>
          <p:nvPr/>
        </p:nvGrpSpPr>
        <p:grpSpPr>
          <a:xfrm>
            <a:off x="5368224" y="3137768"/>
            <a:ext cx="3697757" cy="5505659"/>
            <a:chOff x="0" y="0"/>
            <a:chExt cx="812800" cy="1210193"/>
          </a:xfrm>
        </p:grpSpPr>
        <p:sp>
          <p:nvSpPr>
            <p:cNvPr id="8" name="Freeform 8"/>
            <p:cNvSpPr/>
            <p:nvPr/>
          </p:nvSpPr>
          <p:spPr>
            <a:xfrm>
              <a:off x="0" y="0"/>
              <a:ext cx="812800" cy="1210193"/>
            </a:xfrm>
            <a:custGeom>
              <a:avLst/>
              <a:gdLst/>
              <a:ahLst/>
              <a:cxnLst/>
              <a:rect l="l" t="t" r="r" b="b"/>
              <a:pathLst>
                <a:path w="812800" h="1210193">
                  <a:moveTo>
                    <a:pt x="0" y="0"/>
                  </a:moveTo>
                  <a:lnTo>
                    <a:pt x="812800" y="0"/>
                  </a:lnTo>
                  <a:lnTo>
                    <a:pt x="812800" y="1210193"/>
                  </a:lnTo>
                  <a:lnTo>
                    <a:pt x="0" y="1210193"/>
                  </a:lnTo>
                  <a:close/>
                </a:path>
              </a:pathLst>
            </a:custGeom>
            <a:solidFill>
              <a:srgbClr val="F4C67C"/>
            </a:solidFill>
          </p:spPr>
          <p:txBody>
            <a:bodyPr/>
            <a:lstStyle/>
            <a:p>
              <a:endParaRPr lang="en-US"/>
            </a:p>
          </p:txBody>
        </p:sp>
        <p:sp>
          <p:nvSpPr>
            <p:cNvPr id="9" name="TextBox 9"/>
            <p:cNvSpPr txBox="1"/>
            <p:nvPr/>
          </p:nvSpPr>
          <p:spPr>
            <a:xfrm>
              <a:off x="0" y="-28575"/>
              <a:ext cx="812800" cy="1238768"/>
            </a:xfrm>
            <a:prstGeom prst="rect">
              <a:avLst/>
            </a:prstGeom>
          </p:spPr>
          <p:txBody>
            <a:bodyPr lIns="59674" tIns="59674" rIns="59674" bIns="59674" rtlCol="0" anchor="ctr"/>
            <a:lstStyle/>
            <a:p>
              <a:pPr algn="ctr">
                <a:lnSpc>
                  <a:spcPts val="1787"/>
                </a:lnSpc>
                <a:spcBef>
                  <a:spcPct val="0"/>
                </a:spcBef>
              </a:pPr>
              <a:endParaRPr/>
            </a:p>
          </p:txBody>
        </p:sp>
      </p:grpSp>
      <p:grpSp>
        <p:nvGrpSpPr>
          <p:cNvPr id="10" name="Group 10"/>
          <p:cNvGrpSpPr/>
          <p:nvPr/>
        </p:nvGrpSpPr>
        <p:grpSpPr>
          <a:xfrm>
            <a:off x="9284634" y="3137768"/>
            <a:ext cx="3636896" cy="5477016"/>
            <a:chOff x="0" y="0"/>
            <a:chExt cx="792161" cy="1192963"/>
          </a:xfrm>
        </p:grpSpPr>
        <p:sp>
          <p:nvSpPr>
            <p:cNvPr id="11" name="Freeform 11"/>
            <p:cNvSpPr/>
            <p:nvPr/>
          </p:nvSpPr>
          <p:spPr>
            <a:xfrm>
              <a:off x="0" y="0"/>
              <a:ext cx="792161" cy="1192963"/>
            </a:xfrm>
            <a:custGeom>
              <a:avLst/>
              <a:gdLst/>
              <a:ahLst/>
              <a:cxnLst/>
              <a:rect l="l" t="t" r="r" b="b"/>
              <a:pathLst>
                <a:path w="792161" h="1192963">
                  <a:moveTo>
                    <a:pt x="0" y="0"/>
                  </a:moveTo>
                  <a:lnTo>
                    <a:pt x="792161" y="0"/>
                  </a:lnTo>
                  <a:lnTo>
                    <a:pt x="792161" y="1192963"/>
                  </a:lnTo>
                  <a:lnTo>
                    <a:pt x="0" y="1192963"/>
                  </a:lnTo>
                  <a:close/>
                </a:path>
              </a:pathLst>
            </a:custGeom>
            <a:solidFill>
              <a:srgbClr val="8FB6B5"/>
            </a:solidFill>
          </p:spPr>
          <p:txBody>
            <a:bodyPr/>
            <a:lstStyle/>
            <a:p>
              <a:endParaRPr lang="en-US"/>
            </a:p>
          </p:txBody>
        </p:sp>
        <p:sp>
          <p:nvSpPr>
            <p:cNvPr id="12" name="TextBox 12"/>
            <p:cNvSpPr txBox="1"/>
            <p:nvPr/>
          </p:nvSpPr>
          <p:spPr>
            <a:xfrm>
              <a:off x="0" y="-28575"/>
              <a:ext cx="792161" cy="1221538"/>
            </a:xfrm>
            <a:prstGeom prst="rect">
              <a:avLst/>
            </a:prstGeom>
          </p:spPr>
          <p:txBody>
            <a:bodyPr lIns="60221" tIns="60221" rIns="60221" bIns="60221" rtlCol="0" anchor="ctr"/>
            <a:lstStyle/>
            <a:p>
              <a:pPr algn="ctr">
                <a:lnSpc>
                  <a:spcPts val="1787"/>
                </a:lnSpc>
                <a:spcBef>
                  <a:spcPct val="0"/>
                </a:spcBef>
              </a:pPr>
              <a:endParaRPr/>
            </a:p>
          </p:txBody>
        </p:sp>
      </p:grpSp>
      <p:sp>
        <p:nvSpPr>
          <p:cNvPr id="13" name="Freeform 13"/>
          <p:cNvSpPr/>
          <p:nvPr/>
        </p:nvSpPr>
        <p:spPr>
          <a:xfrm>
            <a:off x="2214523" y="4711246"/>
            <a:ext cx="2168830" cy="2093907"/>
          </a:xfrm>
          <a:custGeom>
            <a:avLst/>
            <a:gdLst/>
            <a:ahLst/>
            <a:cxnLst/>
            <a:rect l="l" t="t" r="r" b="b"/>
            <a:pathLst>
              <a:path w="2168830" h="2093907">
                <a:moveTo>
                  <a:pt x="0" y="0"/>
                </a:moveTo>
                <a:lnTo>
                  <a:pt x="2168830" y="0"/>
                </a:lnTo>
                <a:lnTo>
                  <a:pt x="2168830" y="2093907"/>
                </a:lnTo>
                <a:lnTo>
                  <a:pt x="0" y="2093907"/>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14" name="Freeform 14"/>
          <p:cNvSpPr/>
          <p:nvPr/>
        </p:nvSpPr>
        <p:spPr>
          <a:xfrm>
            <a:off x="6027300" y="4913080"/>
            <a:ext cx="2335758" cy="1690240"/>
          </a:xfrm>
          <a:custGeom>
            <a:avLst/>
            <a:gdLst/>
            <a:ahLst/>
            <a:cxnLst/>
            <a:rect l="l" t="t" r="r" b="b"/>
            <a:pathLst>
              <a:path w="2335758" h="1690240">
                <a:moveTo>
                  <a:pt x="0" y="0"/>
                </a:moveTo>
                <a:lnTo>
                  <a:pt x="2335759" y="0"/>
                </a:lnTo>
                <a:lnTo>
                  <a:pt x="2335759" y="1690239"/>
                </a:lnTo>
                <a:lnTo>
                  <a:pt x="0" y="16902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Freeform 15"/>
          <p:cNvSpPr/>
          <p:nvPr/>
        </p:nvSpPr>
        <p:spPr>
          <a:xfrm>
            <a:off x="10140640" y="4767439"/>
            <a:ext cx="1981521" cy="1981521"/>
          </a:xfrm>
          <a:custGeom>
            <a:avLst/>
            <a:gdLst/>
            <a:ahLst/>
            <a:cxnLst/>
            <a:rect l="l" t="t" r="r" b="b"/>
            <a:pathLst>
              <a:path w="1981521" h="1981521">
                <a:moveTo>
                  <a:pt x="0" y="0"/>
                </a:moveTo>
                <a:lnTo>
                  <a:pt x="1981521" y="0"/>
                </a:lnTo>
                <a:lnTo>
                  <a:pt x="1981521" y="1981521"/>
                </a:lnTo>
                <a:lnTo>
                  <a:pt x="0" y="1981521"/>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17" name="TextBox 17"/>
          <p:cNvSpPr txBox="1"/>
          <p:nvPr/>
        </p:nvSpPr>
        <p:spPr>
          <a:xfrm>
            <a:off x="1598824" y="7143773"/>
            <a:ext cx="3400228" cy="1122969"/>
          </a:xfrm>
          <a:prstGeom prst="rect">
            <a:avLst/>
          </a:prstGeom>
        </p:spPr>
        <p:txBody>
          <a:bodyPr lIns="0" tIns="0" rIns="0" bIns="0" rtlCol="0" anchor="t">
            <a:spAutoFit/>
          </a:bodyPr>
          <a:lstStyle/>
          <a:p>
            <a:pPr algn="ctr">
              <a:lnSpc>
                <a:spcPts val="2971"/>
              </a:lnSpc>
            </a:pPr>
            <a:r>
              <a:rPr lang="en-US" sz="2701">
                <a:solidFill>
                  <a:srgbClr val="FFFFFF"/>
                </a:solidFill>
                <a:latin typeface="Canva Sans Bold"/>
              </a:rPr>
              <a:t>Organic material boosts the nutrient content of soils.</a:t>
            </a:r>
          </a:p>
        </p:txBody>
      </p:sp>
      <p:sp>
        <p:nvSpPr>
          <p:cNvPr id="18" name="TextBox 18"/>
          <p:cNvSpPr txBox="1"/>
          <p:nvPr/>
        </p:nvSpPr>
        <p:spPr>
          <a:xfrm>
            <a:off x="5474639" y="3471016"/>
            <a:ext cx="3441082" cy="920661"/>
          </a:xfrm>
          <a:prstGeom prst="rect">
            <a:avLst/>
          </a:prstGeom>
        </p:spPr>
        <p:txBody>
          <a:bodyPr lIns="0" tIns="0" rIns="0" bIns="0" rtlCol="0" anchor="t">
            <a:spAutoFit/>
          </a:bodyPr>
          <a:lstStyle/>
          <a:p>
            <a:pPr algn="ctr">
              <a:lnSpc>
                <a:spcPts val="3568"/>
              </a:lnSpc>
            </a:pPr>
            <a:r>
              <a:rPr lang="en-US" sz="3600">
                <a:solidFill>
                  <a:srgbClr val="FFFFFF"/>
                </a:solidFill>
                <a:latin typeface="Canva Sans Bold"/>
              </a:rPr>
              <a:t>LESS IN LANDFILLS</a:t>
            </a:r>
          </a:p>
        </p:txBody>
      </p:sp>
      <p:sp>
        <p:nvSpPr>
          <p:cNvPr id="19" name="TextBox 19"/>
          <p:cNvSpPr txBox="1"/>
          <p:nvPr/>
        </p:nvSpPr>
        <p:spPr>
          <a:xfrm>
            <a:off x="5564836" y="7142583"/>
            <a:ext cx="3400228" cy="1125347"/>
          </a:xfrm>
          <a:prstGeom prst="rect">
            <a:avLst/>
          </a:prstGeom>
        </p:spPr>
        <p:txBody>
          <a:bodyPr lIns="0" tIns="0" rIns="0" bIns="0" rtlCol="0" anchor="t">
            <a:spAutoFit/>
          </a:bodyPr>
          <a:lstStyle/>
          <a:p>
            <a:pPr algn="ctr">
              <a:lnSpc>
                <a:spcPts val="2971"/>
              </a:lnSpc>
            </a:pPr>
            <a:r>
              <a:rPr lang="en-US" sz="2701">
                <a:solidFill>
                  <a:srgbClr val="FFFFFF"/>
                </a:solidFill>
                <a:latin typeface="Canva Sans Bold"/>
              </a:rPr>
              <a:t>Composting diverts food waste from landfills.</a:t>
            </a:r>
          </a:p>
        </p:txBody>
      </p:sp>
      <p:sp>
        <p:nvSpPr>
          <p:cNvPr id="20" name="TextBox 20"/>
          <p:cNvSpPr txBox="1"/>
          <p:nvPr/>
        </p:nvSpPr>
        <p:spPr>
          <a:xfrm>
            <a:off x="9459269" y="7143773"/>
            <a:ext cx="3344264" cy="1125346"/>
          </a:xfrm>
          <a:prstGeom prst="rect">
            <a:avLst/>
          </a:prstGeom>
        </p:spPr>
        <p:txBody>
          <a:bodyPr lIns="0" tIns="0" rIns="0" bIns="0" rtlCol="0" anchor="t">
            <a:spAutoFit/>
          </a:bodyPr>
          <a:lstStyle/>
          <a:p>
            <a:pPr algn="ctr">
              <a:lnSpc>
                <a:spcPts val="2971"/>
              </a:lnSpc>
            </a:pPr>
            <a:r>
              <a:rPr lang="en-US" sz="2701">
                <a:solidFill>
                  <a:srgbClr val="FFFFFF"/>
                </a:solidFill>
                <a:latin typeface="Canva Sans Bold"/>
              </a:rPr>
              <a:t>Compost retains water and reduces chemical use.</a:t>
            </a:r>
          </a:p>
        </p:txBody>
      </p:sp>
      <p:sp>
        <p:nvSpPr>
          <p:cNvPr id="21" name="TextBox 21"/>
          <p:cNvSpPr txBox="1"/>
          <p:nvPr/>
        </p:nvSpPr>
        <p:spPr>
          <a:xfrm>
            <a:off x="9410860" y="3471016"/>
            <a:ext cx="3441082" cy="920661"/>
          </a:xfrm>
          <a:prstGeom prst="rect">
            <a:avLst/>
          </a:prstGeom>
        </p:spPr>
        <p:txBody>
          <a:bodyPr lIns="0" tIns="0" rIns="0" bIns="0" rtlCol="0" anchor="t">
            <a:spAutoFit/>
          </a:bodyPr>
          <a:lstStyle/>
          <a:p>
            <a:pPr algn="ctr">
              <a:lnSpc>
                <a:spcPts val="3568"/>
              </a:lnSpc>
            </a:pPr>
            <a:r>
              <a:rPr lang="en-US" sz="3600">
                <a:solidFill>
                  <a:srgbClr val="FFFFFF"/>
                </a:solidFill>
                <a:latin typeface="Canva Sans Bold"/>
              </a:rPr>
              <a:t>BETTER PRACTICES</a:t>
            </a:r>
          </a:p>
        </p:txBody>
      </p:sp>
      <p:grpSp>
        <p:nvGrpSpPr>
          <p:cNvPr id="22" name="Group 22"/>
          <p:cNvGrpSpPr/>
          <p:nvPr/>
        </p:nvGrpSpPr>
        <p:grpSpPr>
          <a:xfrm>
            <a:off x="13140605" y="3137768"/>
            <a:ext cx="3697757" cy="5460197"/>
            <a:chOff x="0" y="0"/>
            <a:chExt cx="4930343" cy="7280262"/>
          </a:xfrm>
        </p:grpSpPr>
        <p:grpSp>
          <p:nvGrpSpPr>
            <p:cNvPr id="23" name="Group 23"/>
            <p:cNvGrpSpPr/>
            <p:nvPr/>
          </p:nvGrpSpPr>
          <p:grpSpPr>
            <a:xfrm>
              <a:off x="0" y="0"/>
              <a:ext cx="4930343" cy="7280262"/>
              <a:chOff x="0" y="0"/>
              <a:chExt cx="807899" cy="1192963"/>
            </a:xfrm>
          </p:grpSpPr>
          <p:sp>
            <p:nvSpPr>
              <p:cNvPr id="24" name="Freeform 24"/>
              <p:cNvSpPr/>
              <p:nvPr/>
            </p:nvSpPr>
            <p:spPr>
              <a:xfrm>
                <a:off x="0" y="0"/>
                <a:ext cx="807899" cy="1192963"/>
              </a:xfrm>
              <a:custGeom>
                <a:avLst/>
                <a:gdLst/>
                <a:ahLst/>
                <a:cxnLst/>
                <a:rect l="l" t="t" r="r" b="b"/>
                <a:pathLst>
                  <a:path w="807899" h="1192963">
                    <a:moveTo>
                      <a:pt x="0" y="0"/>
                    </a:moveTo>
                    <a:lnTo>
                      <a:pt x="807899" y="0"/>
                    </a:lnTo>
                    <a:lnTo>
                      <a:pt x="807899" y="1192963"/>
                    </a:lnTo>
                    <a:lnTo>
                      <a:pt x="0" y="1192963"/>
                    </a:lnTo>
                    <a:close/>
                  </a:path>
                </a:pathLst>
              </a:custGeom>
              <a:solidFill>
                <a:srgbClr val="B8A1AD"/>
              </a:solidFill>
            </p:spPr>
            <p:txBody>
              <a:bodyPr/>
              <a:lstStyle/>
              <a:p>
                <a:endParaRPr lang="en-US"/>
              </a:p>
            </p:txBody>
          </p:sp>
          <p:sp>
            <p:nvSpPr>
              <p:cNvPr id="25" name="TextBox 25"/>
              <p:cNvSpPr txBox="1"/>
              <p:nvPr/>
            </p:nvSpPr>
            <p:spPr>
              <a:xfrm>
                <a:off x="0" y="-28575"/>
                <a:ext cx="807899" cy="1221538"/>
              </a:xfrm>
              <a:prstGeom prst="rect">
                <a:avLst/>
              </a:prstGeom>
            </p:spPr>
            <p:txBody>
              <a:bodyPr lIns="60036" tIns="60036" rIns="60036" bIns="60036" rtlCol="0" anchor="ctr"/>
              <a:lstStyle/>
              <a:p>
                <a:pPr algn="ctr">
                  <a:lnSpc>
                    <a:spcPts val="1787"/>
                  </a:lnSpc>
                  <a:spcBef>
                    <a:spcPct val="0"/>
                  </a:spcBef>
                </a:pPr>
                <a:endParaRPr/>
              </a:p>
            </p:txBody>
          </p:sp>
        </p:grpSp>
        <p:sp>
          <p:nvSpPr>
            <p:cNvPr id="26" name="Freeform 26"/>
            <p:cNvSpPr/>
            <p:nvPr/>
          </p:nvSpPr>
          <p:spPr>
            <a:xfrm>
              <a:off x="1702894" y="2031467"/>
              <a:ext cx="1541136" cy="2803649"/>
            </a:xfrm>
            <a:custGeom>
              <a:avLst/>
              <a:gdLst/>
              <a:ahLst/>
              <a:cxnLst/>
              <a:rect l="l" t="t" r="r" b="b"/>
              <a:pathLst>
                <a:path w="1541136" h="2803649">
                  <a:moveTo>
                    <a:pt x="0" y="0"/>
                  </a:moveTo>
                  <a:lnTo>
                    <a:pt x="1541136" y="0"/>
                  </a:lnTo>
                  <a:lnTo>
                    <a:pt x="1541136" y="2803649"/>
                  </a:lnTo>
                  <a:lnTo>
                    <a:pt x="0" y="28036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7" name="TextBox 27"/>
            <p:cNvSpPr txBox="1"/>
            <p:nvPr/>
          </p:nvSpPr>
          <p:spPr>
            <a:xfrm>
              <a:off x="179408" y="367546"/>
              <a:ext cx="4588109" cy="1252947"/>
            </a:xfrm>
            <a:prstGeom prst="rect">
              <a:avLst/>
            </a:prstGeom>
          </p:spPr>
          <p:txBody>
            <a:bodyPr lIns="0" tIns="0" rIns="0" bIns="0" rtlCol="0" anchor="t">
              <a:spAutoFit/>
            </a:bodyPr>
            <a:lstStyle/>
            <a:p>
              <a:pPr algn="ctr">
                <a:lnSpc>
                  <a:spcPts val="3568"/>
                </a:lnSpc>
              </a:pPr>
              <a:r>
                <a:rPr lang="en-US" sz="3600">
                  <a:solidFill>
                    <a:srgbClr val="FFFFFF"/>
                  </a:solidFill>
                  <a:latin typeface="Canva Sans Bold"/>
                </a:rPr>
                <a:t>REDUCED EMISSIONS</a:t>
              </a:r>
            </a:p>
          </p:txBody>
        </p:sp>
        <p:sp>
          <p:nvSpPr>
            <p:cNvPr id="28" name="TextBox 28"/>
            <p:cNvSpPr txBox="1"/>
            <p:nvPr/>
          </p:nvSpPr>
          <p:spPr>
            <a:xfrm>
              <a:off x="233879" y="5274372"/>
              <a:ext cx="4533638" cy="1506813"/>
            </a:xfrm>
            <a:prstGeom prst="rect">
              <a:avLst/>
            </a:prstGeom>
          </p:spPr>
          <p:txBody>
            <a:bodyPr lIns="0" tIns="0" rIns="0" bIns="0" rtlCol="0" anchor="t">
              <a:spAutoFit/>
            </a:bodyPr>
            <a:lstStyle/>
            <a:p>
              <a:pPr algn="ctr">
                <a:lnSpc>
                  <a:spcPts val="2971"/>
                </a:lnSpc>
              </a:pPr>
              <a:r>
                <a:rPr lang="en-US" sz="2701">
                  <a:solidFill>
                    <a:srgbClr val="FFFFFF"/>
                  </a:solidFill>
                  <a:latin typeface="Canva Sans Bold"/>
                </a:rPr>
                <a:t>Compost reduces methane produced by rotting organics.</a:t>
              </a:r>
            </a:p>
          </p:txBody>
        </p:sp>
      </p:grpSp>
      <p:sp>
        <p:nvSpPr>
          <p:cNvPr id="29" name="TextBox 18">
            <a:extLst>
              <a:ext uri="{FF2B5EF4-FFF2-40B4-BE49-F238E27FC236}">
                <a16:creationId xmlns:a16="http://schemas.microsoft.com/office/drawing/2014/main" id="{89CC589E-5308-CC39-A6DE-4CA354AF8A43}"/>
              </a:ext>
            </a:extLst>
          </p:cNvPr>
          <p:cNvSpPr txBox="1"/>
          <p:nvPr/>
        </p:nvSpPr>
        <p:spPr>
          <a:xfrm>
            <a:off x="1557970" y="3471016"/>
            <a:ext cx="3441082" cy="929806"/>
          </a:xfrm>
          <a:prstGeom prst="rect">
            <a:avLst/>
          </a:prstGeom>
        </p:spPr>
        <p:txBody>
          <a:bodyPr lIns="0" tIns="0" rIns="0" bIns="0" rtlCol="0" anchor="t">
            <a:spAutoFit/>
          </a:bodyPr>
          <a:lstStyle/>
          <a:p>
            <a:pPr algn="ctr">
              <a:lnSpc>
                <a:spcPts val="3568"/>
              </a:lnSpc>
            </a:pPr>
            <a:r>
              <a:rPr lang="en-US" sz="3600">
                <a:solidFill>
                  <a:srgbClr val="FFFFFF"/>
                </a:solidFill>
                <a:latin typeface="Canva Sans Bold"/>
              </a:rPr>
              <a:t>HEALTHY </a:t>
            </a:r>
            <a:endParaRPr lang="en-US" sz="3600">
              <a:latin typeface="Canva Sans Bold"/>
            </a:endParaRPr>
          </a:p>
          <a:p>
            <a:pPr algn="ctr">
              <a:lnSpc>
                <a:spcPts val="3568"/>
              </a:lnSpc>
            </a:pPr>
            <a:r>
              <a:rPr lang="en-US" sz="3600">
                <a:solidFill>
                  <a:srgbClr val="FFFFFF"/>
                </a:solidFill>
                <a:latin typeface="Canva Sans Bold"/>
              </a:rPr>
              <a:t>SOIL</a:t>
            </a:r>
            <a:endParaRPr lang="en-US" sz="3600">
              <a:latin typeface="Canva Sans Bo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620687" y="8169814"/>
            <a:ext cx="13839753" cy="3081069"/>
          </a:xfrm>
          <a:prstGeom prst="rect">
            <a:avLst/>
          </a:prstGeom>
        </p:spPr>
        <p:txBody>
          <a:bodyPr lIns="0" tIns="0" rIns="0" bIns="0" rtlCol="0" anchor="t">
            <a:spAutoFit/>
          </a:bodyPr>
          <a:lstStyle/>
          <a:p>
            <a:pPr algn="ctr">
              <a:lnSpc>
                <a:spcPts val="4512"/>
              </a:lnSpc>
            </a:pPr>
            <a:r>
              <a:rPr lang="en-US" sz="3223">
                <a:solidFill>
                  <a:srgbClr val="000000"/>
                </a:solidFill>
                <a:latin typeface="Canva Sans"/>
              </a:rPr>
              <a:t>Our composting program uses an </a:t>
            </a:r>
            <a:r>
              <a:rPr lang="en-US" sz="3223">
                <a:solidFill>
                  <a:srgbClr val="000000"/>
                </a:solidFill>
                <a:latin typeface="Canva Sans Bold"/>
              </a:rPr>
              <a:t>aerobic digester</a:t>
            </a:r>
            <a:r>
              <a:rPr lang="en-US" sz="3223">
                <a:solidFill>
                  <a:srgbClr val="000000"/>
                </a:solidFill>
                <a:latin typeface="Canva Sans"/>
              </a:rPr>
              <a:t>, which allows us to process large volumes of food waste quickly and accept materials that are otherwise not compostable in backyard piles. </a:t>
            </a:r>
          </a:p>
          <a:p>
            <a:pPr algn="ctr">
              <a:lnSpc>
                <a:spcPts val="5492"/>
              </a:lnSpc>
            </a:pPr>
            <a:endParaRPr lang="en-US" sz="3223">
              <a:solidFill>
                <a:srgbClr val="000000"/>
              </a:solidFill>
              <a:latin typeface="Canva Sans"/>
            </a:endParaRPr>
          </a:p>
          <a:p>
            <a:pPr algn="ctr">
              <a:lnSpc>
                <a:spcPts val="5492"/>
              </a:lnSpc>
            </a:pPr>
            <a:r>
              <a:rPr lang="en-US" sz="3923">
                <a:solidFill>
                  <a:srgbClr val="000000"/>
                </a:solidFill>
                <a:latin typeface="Canva Sans"/>
              </a:rPr>
              <a:t> </a:t>
            </a:r>
          </a:p>
        </p:txBody>
      </p:sp>
      <p:sp>
        <p:nvSpPr>
          <p:cNvPr id="3" name="TextBox 3"/>
          <p:cNvSpPr txBox="1"/>
          <p:nvPr/>
        </p:nvSpPr>
        <p:spPr>
          <a:xfrm>
            <a:off x="3246484" y="304806"/>
            <a:ext cx="11795033" cy="1171562"/>
          </a:xfrm>
          <a:prstGeom prst="rect">
            <a:avLst/>
          </a:prstGeom>
        </p:spPr>
        <p:txBody>
          <a:bodyPr lIns="0" tIns="0" rIns="0" bIns="0" rtlCol="0" anchor="t">
            <a:spAutoFit/>
          </a:bodyPr>
          <a:lstStyle/>
          <a:p>
            <a:pPr algn="ctr">
              <a:lnSpc>
                <a:spcPts val="8275"/>
              </a:lnSpc>
            </a:pPr>
            <a:r>
              <a:rPr lang="en-US" sz="5911">
                <a:solidFill>
                  <a:srgbClr val="000000"/>
                </a:solidFill>
                <a:latin typeface="Agrandir Bold"/>
              </a:rPr>
              <a:t>MEET OUR COMPOSTER</a:t>
            </a:r>
          </a:p>
        </p:txBody>
      </p:sp>
      <p:grpSp>
        <p:nvGrpSpPr>
          <p:cNvPr id="4" name="Group 4"/>
          <p:cNvGrpSpPr/>
          <p:nvPr/>
        </p:nvGrpSpPr>
        <p:grpSpPr>
          <a:xfrm>
            <a:off x="170455" y="-1"/>
            <a:ext cx="1360554" cy="10287001"/>
            <a:chOff x="0" y="0"/>
            <a:chExt cx="1814071" cy="14401800"/>
          </a:xfrm>
        </p:grpSpPr>
        <p:grpSp>
          <p:nvGrpSpPr>
            <p:cNvPr id="5" name="Group 5"/>
            <p:cNvGrpSpPr/>
            <p:nvPr/>
          </p:nvGrpSpPr>
          <p:grpSpPr>
            <a:xfrm>
              <a:off x="673763" y="0"/>
              <a:ext cx="470563" cy="14401800"/>
              <a:chOff x="0" y="0"/>
              <a:chExt cx="92951" cy="2844800"/>
            </a:xfrm>
          </p:grpSpPr>
          <p:sp>
            <p:nvSpPr>
              <p:cNvPr id="6" name="Freeform 6"/>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94C6A4"/>
              </a:solidFill>
            </p:spPr>
            <p:txBody>
              <a:bodyPr/>
              <a:lstStyle/>
              <a:p>
                <a:endParaRPr lang="en-US"/>
              </a:p>
            </p:txBody>
          </p:sp>
          <p:sp>
            <p:nvSpPr>
              <p:cNvPr id="7" name="TextBox 7"/>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8" name="Group 8"/>
            <p:cNvGrpSpPr/>
            <p:nvPr/>
          </p:nvGrpSpPr>
          <p:grpSpPr>
            <a:xfrm>
              <a:off x="1343508" y="0"/>
              <a:ext cx="470563" cy="14401800"/>
              <a:chOff x="0" y="0"/>
              <a:chExt cx="92951" cy="2844800"/>
            </a:xfrm>
          </p:grpSpPr>
          <p:sp>
            <p:nvSpPr>
              <p:cNvPr id="9" name="Freeform 9"/>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F4C67C"/>
              </a:solidFill>
            </p:spPr>
            <p:txBody>
              <a:bodyPr/>
              <a:lstStyle/>
              <a:p>
                <a:endParaRPr lang="en-US"/>
              </a:p>
            </p:txBody>
          </p:sp>
          <p:sp>
            <p:nvSpPr>
              <p:cNvPr id="10" name="TextBox 10"/>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11" name="Group 11"/>
            <p:cNvGrpSpPr/>
            <p:nvPr/>
          </p:nvGrpSpPr>
          <p:grpSpPr>
            <a:xfrm>
              <a:off x="0" y="0"/>
              <a:ext cx="470563" cy="14401800"/>
              <a:chOff x="0" y="0"/>
              <a:chExt cx="92951" cy="2844800"/>
            </a:xfrm>
          </p:grpSpPr>
          <p:sp>
            <p:nvSpPr>
              <p:cNvPr id="12" name="Freeform 12"/>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8FB6B5"/>
              </a:solidFill>
            </p:spPr>
            <p:txBody>
              <a:bodyPr/>
              <a:lstStyle/>
              <a:p>
                <a:endParaRPr lang="en-US"/>
              </a:p>
            </p:txBody>
          </p:sp>
          <p:sp>
            <p:nvSpPr>
              <p:cNvPr id="13" name="TextBox 13"/>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sp>
        <p:nvSpPr>
          <p:cNvPr id="14" name="Freeform 14"/>
          <p:cNvSpPr/>
          <p:nvPr/>
        </p:nvSpPr>
        <p:spPr>
          <a:xfrm>
            <a:off x="4745418" y="1924037"/>
            <a:ext cx="8797165" cy="5864777"/>
          </a:xfrm>
          <a:custGeom>
            <a:avLst/>
            <a:gdLst/>
            <a:ahLst/>
            <a:cxnLst/>
            <a:rect l="l" t="t" r="r" b="b"/>
            <a:pathLst>
              <a:path w="8797165" h="5864777">
                <a:moveTo>
                  <a:pt x="0" y="0"/>
                </a:moveTo>
                <a:lnTo>
                  <a:pt x="8797164" y="0"/>
                </a:lnTo>
                <a:lnTo>
                  <a:pt x="8797164" y="5864777"/>
                </a:lnTo>
                <a:lnTo>
                  <a:pt x="0" y="586477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8171" y="3123800"/>
            <a:ext cx="16851657" cy="5065799"/>
            <a:chOff x="0" y="0"/>
            <a:chExt cx="22468877" cy="6754398"/>
          </a:xfrm>
        </p:grpSpPr>
        <p:sp>
          <p:nvSpPr>
            <p:cNvPr id="3" name="Freeform 3"/>
            <p:cNvSpPr/>
            <p:nvPr/>
          </p:nvSpPr>
          <p:spPr>
            <a:xfrm>
              <a:off x="2409174" y="853486"/>
              <a:ext cx="2891773" cy="2791876"/>
            </a:xfrm>
            <a:custGeom>
              <a:avLst/>
              <a:gdLst/>
              <a:ahLst/>
              <a:cxnLst/>
              <a:rect l="l" t="t" r="r" b="b"/>
              <a:pathLst>
                <a:path w="2891773" h="2791876">
                  <a:moveTo>
                    <a:pt x="0" y="0"/>
                  </a:moveTo>
                  <a:lnTo>
                    <a:pt x="2891774" y="0"/>
                  </a:lnTo>
                  <a:lnTo>
                    <a:pt x="2891774" y="2791876"/>
                  </a:lnTo>
                  <a:lnTo>
                    <a:pt x="0" y="2791876"/>
                  </a:lnTo>
                  <a:lnTo>
                    <a:pt x="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rot="-5400000">
              <a:off x="493776" y="-493776"/>
              <a:ext cx="4498848" cy="5486400"/>
            </a:xfrm>
            <a:custGeom>
              <a:avLst/>
              <a:gdLst/>
              <a:ahLst/>
              <a:cxnLst/>
              <a:rect l="l" t="t" r="r" b="b"/>
              <a:pathLst>
                <a:path w="4498848" h="5486400">
                  <a:moveTo>
                    <a:pt x="0" y="0"/>
                  </a:moveTo>
                  <a:lnTo>
                    <a:pt x="4498848" y="0"/>
                  </a:lnTo>
                  <a:lnTo>
                    <a:pt x="4498848" y="5486400"/>
                  </a:lnTo>
                  <a:lnTo>
                    <a:pt x="0" y="5486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rot="-5400000">
              <a:off x="6165628" y="-493776"/>
              <a:ext cx="4498848" cy="5486400"/>
            </a:xfrm>
            <a:custGeom>
              <a:avLst/>
              <a:gdLst/>
              <a:ahLst/>
              <a:cxnLst/>
              <a:rect l="l" t="t" r="r" b="b"/>
              <a:pathLst>
                <a:path w="4498848" h="5486400">
                  <a:moveTo>
                    <a:pt x="0" y="0"/>
                  </a:moveTo>
                  <a:lnTo>
                    <a:pt x="4498848" y="0"/>
                  </a:lnTo>
                  <a:lnTo>
                    <a:pt x="4498848" y="5486400"/>
                  </a:lnTo>
                  <a:lnTo>
                    <a:pt x="0" y="54864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rot="-5400000">
              <a:off x="11842528" y="-493776"/>
              <a:ext cx="4498848" cy="5486400"/>
            </a:xfrm>
            <a:custGeom>
              <a:avLst/>
              <a:gdLst/>
              <a:ahLst/>
              <a:cxnLst/>
              <a:rect l="l" t="t" r="r" b="b"/>
              <a:pathLst>
                <a:path w="4498848" h="5486400">
                  <a:moveTo>
                    <a:pt x="0" y="0"/>
                  </a:moveTo>
                  <a:lnTo>
                    <a:pt x="4498848" y="0"/>
                  </a:lnTo>
                  <a:lnTo>
                    <a:pt x="4498848" y="5486400"/>
                  </a:lnTo>
                  <a:lnTo>
                    <a:pt x="0" y="54864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rot="-5400000">
              <a:off x="17476253" y="-493776"/>
              <a:ext cx="4498848" cy="5486400"/>
            </a:xfrm>
            <a:custGeom>
              <a:avLst/>
              <a:gdLst/>
              <a:ahLst/>
              <a:cxnLst/>
              <a:rect l="l" t="t" r="r" b="b"/>
              <a:pathLst>
                <a:path w="4498848" h="5486400">
                  <a:moveTo>
                    <a:pt x="0" y="0"/>
                  </a:moveTo>
                  <a:lnTo>
                    <a:pt x="4498848" y="0"/>
                  </a:lnTo>
                  <a:lnTo>
                    <a:pt x="4498848" y="5486400"/>
                  </a:lnTo>
                  <a:lnTo>
                    <a:pt x="0" y="5486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0" y="1562692"/>
              <a:ext cx="4588109" cy="1252947"/>
            </a:xfrm>
            <a:prstGeom prst="rect">
              <a:avLst/>
            </a:prstGeom>
          </p:spPr>
          <p:txBody>
            <a:bodyPr lIns="0" tIns="0" rIns="0" bIns="0" rtlCol="0" anchor="t">
              <a:spAutoFit/>
            </a:bodyPr>
            <a:lstStyle/>
            <a:p>
              <a:pPr algn="ctr">
                <a:lnSpc>
                  <a:spcPts val="3568"/>
                </a:lnSpc>
              </a:pPr>
              <a:r>
                <a:rPr lang="en-US" sz="3600">
                  <a:solidFill>
                    <a:srgbClr val="FFFFFF"/>
                  </a:solidFill>
                  <a:latin typeface="Canva Sans Bold"/>
                </a:rPr>
                <a:t>KITCHEN DISPOSAL</a:t>
              </a:r>
            </a:p>
          </p:txBody>
        </p:sp>
        <p:sp>
          <p:nvSpPr>
            <p:cNvPr id="9" name="TextBox 9"/>
            <p:cNvSpPr txBox="1"/>
            <p:nvPr/>
          </p:nvSpPr>
          <p:spPr>
            <a:xfrm>
              <a:off x="5617219" y="1562692"/>
              <a:ext cx="4588109" cy="1252947"/>
            </a:xfrm>
            <a:prstGeom prst="rect">
              <a:avLst/>
            </a:prstGeom>
          </p:spPr>
          <p:txBody>
            <a:bodyPr lIns="0" tIns="0" rIns="0" bIns="0" rtlCol="0" anchor="t">
              <a:spAutoFit/>
            </a:bodyPr>
            <a:lstStyle/>
            <a:p>
              <a:pPr algn="ctr">
                <a:lnSpc>
                  <a:spcPts val="3568"/>
                </a:lnSpc>
              </a:pPr>
              <a:r>
                <a:rPr lang="en-US" sz="3600">
                  <a:solidFill>
                    <a:srgbClr val="FFFFFF"/>
                  </a:solidFill>
                  <a:latin typeface="Canva Sans Bold"/>
                </a:rPr>
                <a:t> PICKUP &amp; TRANSFER</a:t>
              </a:r>
            </a:p>
          </p:txBody>
        </p:sp>
        <p:sp>
          <p:nvSpPr>
            <p:cNvPr id="10" name="TextBox 10"/>
            <p:cNvSpPr txBox="1"/>
            <p:nvPr/>
          </p:nvSpPr>
          <p:spPr>
            <a:xfrm>
              <a:off x="11234438" y="1562692"/>
              <a:ext cx="4588109" cy="1252947"/>
            </a:xfrm>
            <a:prstGeom prst="rect">
              <a:avLst/>
            </a:prstGeom>
          </p:spPr>
          <p:txBody>
            <a:bodyPr lIns="0" tIns="0" rIns="0" bIns="0" rtlCol="0" anchor="t">
              <a:spAutoFit/>
            </a:bodyPr>
            <a:lstStyle/>
            <a:p>
              <a:pPr algn="ctr">
                <a:lnSpc>
                  <a:spcPts val="3568"/>
                </a:lnSpc>
              </a:pPr>
              <a:r>
                <a:rPr lang="en-US" sz="3600">
                  <a:solidFill>
                    <a:srgbClr val="FFFFFF"/>
                  </a:solidFill>
                  <a:latin typeface="Canva Sans Bold"/>
                </a:rPr>
                <a:t>IN-VESSEL DIGESTION</a:t>
              </a:r>
            </a:p>
          </p:txBody>
        </p:sp>
        <p:sp>
          <p:nvSpPr>
            <p:cNvPr id="11" name="TextBox 11"/>
            <p:cNvSpPr txBox="1"/>
            <p:nvPr/>
          </p:nvSpPr>
          <p:spPr>
            <a:xfrm>
              <a:off x="16851247" y="1661050"/>
              <a:ext cx="4588109" cy="1252947"/>
            </a:xfrm>
            <a:prstGeom prst="rect">
              <a:avLst/>
            </a:prstGeom>
          </p:spPr>
          <p:txBody>
            <a:bodyPr lIns="0" tIns="0" rIns="0" bIns="0" rtlCol="0" anchor="t">
              <a:spAutoFit/>
            </a:bodyPr>
            <a:lstStyle/>
            <a:p>
              <a:pPr algn="ctr">
                <a:lnSpc>
                  <a:spcPts val="3568"/>
                </a:lnSpc>
              </a:pPr>
              <a:r>
                <a:rPr lang="en-US" sz="3600">
                  <a:solidFill>
                    <a:srgbClr val="FFFFFF"/>
                  </a:solidFill>
                  <a:latin typeface="Canva Sans Bold"/>
                </a:rPr>
                <a:t>CURING &amp; COMPOST</a:t>
              </a:r>
            </a:p>
          </p:txBody>
        </p:sp>
        <p:sp>
          <p:nvSpPr>
            <p:cNvPr id="12" name="TextBox 12"/>
            <p:cNvSpPr txBox="1"/>
            <p:nvPr/>
          </p:nvSpPr>
          <p:spPr>
            <a:xfrm>
              <a:off x="109353" y="4746498"/>
              <a:ext cx="4533638" cy="2007900"/>
            </a:xfrm>
            <a:prstGeom prst="rect">
              <a:avLst/>
            </a:prstGeom>
          </p:spPr>
          <p:txBody>
            <a:bodyPr lIns="0" tIns="0" rIns="0" bIns="0" rtlCol="0" anchor="t">
              <a:spAutoFit/>
            </a:bodyPr>
            <a:lstStyle/>
            <a:p>
              <a:pPr>
                <a:lnSpc>
                  <a:spcPts val="2971"/>
                </a:lnSpc>
              </a:pPr>
              <a:r>
                <a:rPr lang="en-US" sz="2701">
                  <a:solidFill>
                    <a:srgbClr val="000000"/>
                  </a:solidFill>
                  <a:latin typeface="Canva Sans Bold"/>
                </a:rPr>
                <a:t>Kitchen staff dispose of food waste into provided bins.</a:t>
              </a:r>
            </a:p>
          </p:txBody>
        </p:sp>
        <p:sp>
          <p:nvSpPr>
            <p:cNvPr id="13" name="TextBox 13"/>
            <p:cNvSpPr txBox="1"/>
            <p:nvPr/>
          </p:nvSpPr>
          <p:spPr>
            <a:xfrm>
              <a:off x="5726572" y="4746498"/>
              <a:ext cx="4533638" cy="2007900"/>
            </a:xfrm>
            <a:prstGeom prst="rect">
              <a:avLst/>
            </a:prstGeom>
          </p:spPr>
          <p:txBody>
            <a:bodyPr lIns="0" tIns="0" rIns="0" bIns="0" rtlCol="0" anchor="t">
              <a:spAutoFit/>
            </a:bodyPr>
            <a:lstStyle/>
            <a:p>
              <a:pPr>
                <a:lnSpc>
                  <a:spcPts val="2971"/>
                </a:lnSpc>
              </a:pPr>
              <a:r>
                <a:rPr lang="en-US" sz="2701">
                  <a:solidFill>
                    <a:srgbClr val="000000"/>
                  </a:solidFill>
                  <a:latin typeface="Canva Sans Bold"/>
                </a:rPr>
                <a:t>RSSW staff empties the bins into large totes and transfer into the machine.</a:t>
              </a:r>
            </a:p>
          </p:txBody>
        </p:sp>
        <p:sp>
          <p:nvSpPr>
            <p:cNvPr id="14" name="TextBox 14"/>
            <p:cNvSpPr txBox="1"/>
            <p:nvPr/>
          </p:nvSpPr>
          <p:spPr>
            <a:xfrm>
              <a:off x="11339710" y="4746498"/>
              <a:ext cx="4533638" cy="2007900"/>
            </a:xfrm>
            <a:prstGeom prst="rect">
              <a:avLst/>
            </a:prstGeom>
          </p:spPr>
          <p:txBody>
            <a:bodyPr lIns="0" tIns="0" rIns="0" bIns="0" rtlCol="0" anchor="t">
              <a:spAutoFit/>
            </a:bodyPr>
            <a:lstStyle/>
            <a:p>
              <a:pPr>
                <a:lnSpc>
                  <a:spcPts val="2971"/>
                </a:lnSpc>
              </a:pPr>
              <a:r>
                <a:rPr lang="en-US" sz="2701">
                  <a:solidFill>
                    <a:srgbClr val="000000"/>
                  </a:solidFill>
                  <a:latin typeface="Canva Sans Bold"/>
                </a:rPr>
                <a:t>Wood chips are added to the food waste and begins to break down.</a:t>
              </a:r>
            </a:p>
          </p:txBody>
        </p:sp>
        <p:sp>
          <p:nvSpPr>
            <p:cNvPr id="15" name="TextBox 15"/>
            <p:cNvSpPr txBox="1"/>
            <p:nvPr/>
          </p:nvSpPr>
          <p:spPr>
            <a:xfrm>
              <a:off x="16952847" y="4746498"/>
              <a:ext cx="4533638" cy="2007900"/>
            </a:xfrm>
            <a:prstGeom prst="rect">
              <a:avLst/>
            </a:prstGeom>
          </p:spPr>
          <p:txBody>
            <a:bodyPr lIns="0" tIns="0" rIns="0" bIns="0" rtlCol="0" anchor="t">
              <a:spAutoFit/>
            </a:bodyPr>
            <a:lstStyle/>
            <a:p>
              <a:pPr>
                <a:lnSpc>
                  <a:spcPts val="2971"/>
                </a:lnSpc>
              </a:pPr>
              <a:r>
                <a:rPr lang="en-US" sz="2701">
                  <a:solidFill>
                    <a:srgbClr val="000000"/>
                  </a:solidFill>
                  <a:latin typeface="Canva Sans Bold"/>
                </a:rPr>
                <a:t>Compost is removed from the machine and left to cure in piles.</a:t>
              </a:r>
            </a:p>
          </p:txBody>
        </p:sp>
      </p:grpSp>
      <p:sp>
        <p:nvSpPr>
          <p:cNvPr id="16" name="TextBox 16"/>
          <p:cNvSpPr txBox="1"/>
          <p:nvPr/>
        </p:nvSpPr>
        <p:spPr>
          <a:xfrm>
            <a:off x="3246484" y="714375"/>
            <a:ext cx="11795033" cy="1334487"/>
          </a:xfrm>
          <a:prstGeom prst="rect">
            <a:avLst/>
          </a:prstGeom>
        </p:spPr>
        <p:txBody>
          <a:bodyPr lIns="0" tIns="0" rIns="0" bIns="0" rtlCol="0" anchor="t">
            <a:spAutoFit/>
          </a:bodyPr>
          <a:lstStyle/>
          <a:p>
            <a:pPr algn="ctr">
              <a:lnSpc>
                <a:spcPts val="9395"/>
              </a:lnSpc>
            </a:pPr>
            <a:r>
              <a:rPr lang="en-US" sz="6711">
                <a:solidFill>
                  <a:srgbClr val="000000"/>
                </a:solidFill>
                <a:latin typeface="Agrandir Bold"/>
              </a:rPr>
              <a:t>THE PROCESS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9218410" y="1338768"/>
            <a:ext cx="5105435" cy="8608726"/>
            <a:chOff x="0" y="0"/>
            <a:chExt cx="1674047" cy="2822760"/>
          </a:xfrm>
        </p:grpSpPr>
        <p:sp>
          <p:nvSpPr>
            <p:cNvPr id="3" name="Freeform 3"/>
            <p:cNvSpPr/>
            <p:nvPr/>
          </p:nvSpPr>
          <p:spPr>
            <a:xfrm>
              <a:off x="0" y="0"/>
              <a:ext cx="1674047" cy="2822760"/>
            </a:xfrm>
            <a:custGeom>
              <a:avLst/>
              <a:gdLst/>
              <a:ahLst/>
              <a:cxnLst/>
              <a:rect l="l" t="t" r="r" b="b"/>
              <a:pathLst>
                <a:path w="1674047" h="2822760">
                  <a:moveTo>
                    <a:pt x="0" y="0"/>
                  </a:moveTo>
                  <a:lnTo>
                    <a:pt x="1674047" y="0"/>
                  </a:lnTo>
                  <a:lnTo>
                    <a:pt x="1674047" y="2822760"/>
                  </a:lnTo>
                  <a:lnTo>
                    <a:pt x="0" y="2822760"/>
                  </a:lnTo>
                  <a:close/>
                </a:path>
              </a:pathLst>
            </a:custGeom>
            <a:solidFill>
              <a:srgbClr val="D9D9D9"/>
            </a:solidFill>
          </p:spPr>
          <p:txBody>
            <a:bodyPr/>
            <a:lstStyle/>
            <a:p>
              <a:endParaRPr lang="en-US"/>
            </a:p>
          </p:txBody>
        </p:sp>
        <p:sp>
          <p:nvSpPr>
            <p:cNvPr id="4" name="TextBox 4"/>
            <p:cNvSpPr txBox="1"/>
            <p:nvPr/>
          </p:nvSpPr>
          <p:spPr>
            <a:xfrm>
              <a:off x="0" y="-28575"/>
              <a:ext cx="1674047" cy="2851335"/>
            </a:xfrm>
            <a:prstGeom prst="rect">
              <a:avLst/>
            </a:prstGeom>
          </p:spPr>
          <p:txBody>
            <a:bodyPr lIns="40004" tIns="40004" rIns="40004" bIns="40004" rtlCol="0" anchor="ctr"/>
            <a:lstStyle/>
            <a:p>
              <a:pPr algn="ctr">
                <a:lnSpc>
                  <a:spcPts val="1787"/>
                </a:lnSpc>
                <a:spcBef>
                  <a:spcPct val="0"/>
                </a:spcBef>
              </a:pPr>
              <a:endParaRPr/>
            </a:p>
          </p:txBody>
        </p:sp>
      </p:grpSp>
      <p:sp>
        <p:nvSpPr>
          <p:cNvPr id="5" name="TextBox 5"/>
          <p:cNvSpPr txBox="1"/>
          <p:nvPr/>
        </p:nvSpPr>
        <p:spPr>
          <a:xfrm>
            <a:off x="3846939" y="38145"/>
            <a:ext cx="10594121" cy="1059130"/>
          </a:xfrm>
          <a:prstGeom prst="rect">
            <a:avLst/>
          </a:prstGeom>
        </p:spPr>
        <p:txBody>
          <a:bodyPr lIns="0" tIns="0" rIns="0" bIns="0" rtlCol="0" anchor="t">
            <a:spAutoFit/>
          </a:bodyPr>
          <a:lstStyle/>
          <a:p>
            <a:pPr algn="ctr">
              <a:lnSpc>
                <a:spcPts val="7475"/>
              </a:lnSpc>
            </a:pPr>
            <a:r>
              <a:rPr lang="en-US" sz="5339">
                <a:solidFill>
                  <a:srgbClr val="000000"/>
                </a:solidFill>
                <a:latin typeface="Agrandir Bold"/>
              </a:rPr>
              <a:t>HOW TO COMPOST</a:t>
            </a:r>
          </a:p>
        </p:txBody>
      </p:sp>
      <p:sp>
        <p:nvSpPr>
          <p:cNvPr id="6" name="TextBox 6"/>
          <p:cNvSpPr txBox="1"/>
          <p:nvPr/>
        </p:nvSpPr>
        <p:spPr>
          <a:xfrm>
            <a:off x="6474067" y="1514429"/>
            <a:ext cx="10594121" cy="1059130"/>
          </a:xfrm>
          <a:prstGeom prst="rect">
            <a:avLst/>
          </a:prstGeom>
        </p:spPr>
        <p:txBody>
          <a:bodyPr lIns="0" tIns="0" rIns="0" bIns="0" rtlCol="0" anchor="t">
            <a:spAutoFit/>
          </a:bodyPr>
          <a:lstStyle/>
          <a:p>
            <a:pPr algn="ctr">
              <a:lnSpc>
                <a:spcPts val="7475"/>
              </a:lnSpc>
            </a:pPr>
            <a:r>
              <a:rPr lang="en-US" sz="5339">
                <a:solidFill>
                  <a:srgbClr val="000000"/>
                </a:solidFill>
                <a:latin typeface="Agrandir Bold"/>
              </a:rPr>
              <a:t>TRASH</a:t>
            </a:r>
          </a:p>
        </p:txBody>
      </p:sp>
      <p:grpSp>
        <p:nvGrpSpPr>
          <p:cNvPr id="7" name="Group 7"/>
          <p:cNvGrpSpPr/>
          <p:nvPr/>
        </p:nvGrpSpPr>
        <p:grpSpPr>
          <a:xfrm>
            <a:off x="1219812" y="1338768"/>
            <a:ext cx="10594121" cy="9287225"/>
            <a:chOff x="0" y="0"/>
            <a:chExt cx="14125495" cy="12382967"/>
          </a:xfrm>
        </p:grpSpPr>
        <p:grpSp>
          <p:nvGrpSpPr>
            <p:cNvPr id="8" name="Group 8"/>
            <p:cNvGrpSpPr/>
            <p:nvPr/>
          </p:nvGrpSpPr>
          <p:grpSpPr>
            <a:xfrm>
              <a:off x="3659125" y="0"/>
              <a:ext cx="6807246" cy="11478301"/>
              <a:chOff x="0" y="0"/>
              <a:chExt cx="1674047" cy="2822760"/>
            </a:xfrm>
          </p:grpSpPr>
          <p:sp>
            <p:nvSpPr>
              <p:cNvPr id="9" name="Freeform 9"/>
              <p:cNvSpPr/>
              <p:nvPr/>
            </p:nvSpPr>
            <p:spPr>
              <a:xfrm>
                <a:off x="0" y="0"/>
                <a:ext cx="1674047" cy="2822760"/>
              </a:xfrm>
              <a:custGeom>
                <a:avLst/>
                <a:gdLst/>
                <a:ahLst/>
                <a:cxnLst/>
                <a:rect l="l" t="t" r="r" b="b"/>
                <a:pathLst>
                  <a:path w="1674047" h="2822760">
                    <a:moveTo>
                      <a:pt x="0" y="0"/>
                    </a:moveTo>
                    <a:lnTo>
                      <a:pt x="1674047" y="0"/>
                    </a:lnTo>
                    <a:lnTo>
                      <a:pt x="1674047" y="2822760"/>
                    </a:lnTo>
                    <a:lnTo>
                      <a:pt x="0" y="2822760"/>
                    </a:lnTo>
                    <a:close/>
                  </a:path>
                </a:pathLst>
              </a:custGeom>
              <a:solidFill>
                <a:srgbClr val="94C6A4"/>
              </a:solidFill>
            </p:spPr>
            <p:txBody>
              <a:bodyPr/>
              <a:lstStyle/>
              <a:p>
                <a:endParaRPr lang="en-US"/>
              </a:p>
            </p:txBody>
          </p:sp>
          <p:sp>
            <p:nvSpPr>
              <p:cNvPr id="10" name="TextBox 10"/>
              <p:cNvSpPr txBox="1"/>
              <p:nvPr/>
            </p:nvSpPr>
            <p:spPr>
              <a:xfrm>
                <a:off x="0" y="-28575"/>
                <a:ext cx="1674047" cy="2851335"/>
              </a:xfrm>
              <a:prstGeom prst="rect">
                <a:avLst/>
              </a:prstGeom>
            </p:spPr>
            <p:txBody>
              <a:bodyPr lIns="40004" tIns="40004" rIns="40004" bIns="40004" rtlCol="0" anchor="ctr"/>
              <a:lstStyle/>
              <a:p>
                <a:pPr algn="ctr">
                  <a:lnSpc>
                    <a:spcPts val="1787"/>
                  </a:lnSpc>
                  <a:spcBef>
                    <a:spcPct val="0"/>
                  </a:spcBef>
                </a:pPr>
                <a:endParaRPr/>
              </a:p>
            </p:txBody>
          </p:sp>
        </p:grpSp>
        <p:sp>
          <p:nvSpPr>
            <p:cNvPr id="11" name="TextBox 11"/>
            <p:cNvSpPr txBox="1"/>
            <p:nvPr/>
          </p:nvSpPr>
          <p:spPr>
            <a:xfrm>
              <a:off x="0" y="316766"/>
              <a:ext cx="14125495" cy="1329624"/>
            </a:xfrm>
            <a:prstGeom prst="rect">
              <a:avLst/>
            </a:prstGeom>
          </p:spPr>
          <p:txBody>
            <a:bodyPr lIns="0" tIns="0" rIns="0" bIns="0" rtlCol="0" anchor="t">
              <a:spAutoFit/>
            </a:bodyPr>
            <a:lstStyle/>
            <a:p>
              <a:pPr algn="ctr">
                <a:lnSpc>
                  <a:spcPts val="7475"/>
                </a:lnSpc>
              </a:pPr>
              <a:r>
                <a:rPr lang="en-US" sz="5339">
                  <a:solidFill>
                    <a:srgbClr val="000000"/>
                  </a:solidFill>
                  <a:latin typeface="Agrandir Bold"/>
                </a:rPr>
                <a:t>COMPOST</a:t>
              </a:r>
            </a:p>
          </p:txBody>
        </p:sp>
        <p:sp>
          <p:nvSpPr>
            <p:cNvPr id="12" name="TextBox 12"/>
            <p:cNvSpPr txBox="1"/>
            <p:nvPr/>
          </p:nvSpPr>
          <p:spPr>
            <a:xfrm>
              <a:off x="3821572" y="2056293"/>
              <a:ext cx="6364728" cy="10326674"/>
            </a:xfrm>
            <a:prstGeom prst="rect">
              <a:avLst/>
            </a:prstGeom>
          </p:spPr>
          <p:txBody>
            <a:bodyPr lIns="0" tIns="0" rIns="0" bIns="0" rtlCol="0" anchor="t">
              <a:spAutoFit/>
            </a:bodyPr>
            <a:lstStyle/>
            <a:p>
              <a:pPr algn="ctr">
                <a:lnSpc>
                  <a:spcPts val="4308"/>
                </a:lnSpc>
              </a:pPr>
              <a:r>
                <a:rPr lang="en-US" sz="3077">
                  <a:solidFill>
                    <a:srgbClr val="000000"/>
                  </a:solidFill>
                  <a:latin typeface="Canva Sans"/>
                </a:rPr>
                <a:t>FRUITS &amp; VEGETABLES</a:t>
              </a:r>
            </a:p>
            <a:p>
              <a:pPr algn="ctr">
                <a:lnSpc>
                  <a:spcPts val="2154"/>
                </a:lnSpc>
              </a:pPr>
              <a:endParaRPr lang="en-US" sz="3077">
                <a:solidFill>
                  <a:srgbClr val="000000"/>
                </a:solidFill>
                <a:latin typeface="Canva Sans"/>
              </a:endParaRPr>
            </a:p>
            <a:p>
              <a:pPr algn="ctr">
                <a:lnSpc>
                  <a:spcPts val="4308"/>
                </a:lnSpc>
              </a:pPr>
              <a:r>
                <a:rPr lang="en-US" sz="3077">
                  <a:solidFill>
                    <a:srgbClr val="000000"/>
                  </a:solidFill>
                  <a:latin typeface="Canva Sans"/>
                </a:rPr>
                <a:t>MEAT</a:t>
              </a:r>
            </a:p>
            <a:p>
              <a:pPr algn="ctr">
                <a:lnSpc>
                  <a:spcPts val="2154"/>
                </a:lnSpc>
              </a:pPr>
              <a:endParaRPr lang="en-US" sz="3077">
                <a:solidFill>
                  <a:srgbClr val="000000"/>
                </a:solidFill>
                <a:latin typeface="Canva Sans"/>
              </a:endParaRPr>
            </a:p>
            <a:p>
              <a:pPr algn="ctr">
                <a:lnSpc>
                  <a:spcPts val="4308"/>
                </a:lnSpc>
              </a:pPr>
              <a:r>
                <a:rPr lang="en-US" sz="3077">
                  <a:solidFill>
                    <a:srgbClr val="000000"/>
                  </a:solidFill>
                  <a:latin typeface="Canva Sans"/>
                </a:rPr>
                <a:t>DAIRY</a:t>
              </a:r>
            </a:p>
            <a:p>
              <a:pPr algn="ctr">
                <a:lnSpc>
                  <a:spcPts val="2154"/>
                </a:lnSpc>
              </a:pPr>
              <a:endParaRPr lang="en-US" sz="3077">
                <a:solidFill>
                  <a:srgbClr val="000000"/>
                </a:solidFill>
                <a:latin typeface="Canva Sans"/>
              </a:endParaRPr>
            </a:p>
            <a:p>
              <a:pPr algn="ctr">
                <a:lnSpc>
                  <a:spcPts val="4308"/>
                </a:lnSpc>
              </a:pPr>
              <a:r>
                <a:rPr lang="en-US" sz="3077">
                  <a:solidFill>
                    <a:srgbClr val="000000"/>
                  </a:solidFill>
                  <a:latin typeface="Canva Sans"/>
                </a:rPr>
                <a:t>BREAD &amp; BAKED GOODS</a:t>
              </a:r>
            </a:p>
            <a:p>
              <a:pPr algn="ctr">
                <a:lnSpc>
                  <a:spcPts val="2154"/>
                </a:lnSpc>
              </a:pPr>
              <a:endParaRPr lang="en-US" sz="3077">
                <a:solidFill>
                  <a:srgbClr val="000000"/>
                </a:solidFill>
                <a:latin typeface="Canva Sans"/>
              </a:endParaRPr>
            </a:p>
            <a:p>
              <a:pPr algn="ctr">
                <a:lnSpc>
                  <a:spcPts val="4308"/>
                </a:lnSpc>
              </a:pPr>
              <a:r>
                <a:rPr lang="en-US" sz="3077">
                  <a:solidFill>
                    <a:srgbClr val="000000"/>
                  </a:solidFill>
                  <a:latin typeface="Canva Sans"/>
                </a:rPr>
                <a:t>COFFEE GROUNDS</a:t>
              </a:r>
            </a:p>
            <a:p>
              <a:pPr algn="ctr">
                <a:lnSpc>
                  <a:spcPts val="2154"/>
                </a:lnSpc>
              </a:pPr>
              <a:endParaRPr lang="en-US" sz="3077">
                <a:solidFill>
                  <a:srgbClr val="000000"/>
                </a:solidFill>
                <a:latin typeface="Canva Sans"/>
              </a:endParaRPr>
            </a:p>
            <a:p>
              <a:pPr algn="ctr">
                <a:lnSpc>
                  <a:spcPts val="4308"/>
                </a:lnSpc>
              </a:pPr>
              <a:r>
                <a:rPr lang="en-US" sz="3077">
                  <a:solidFill>
                    <a:srgbClr val="000000"/>
                  </a:solidFill>
                  <a:latin typeface="Canva Sans"/>
                </a:rPr>
                <a:t>EGGSHELLS</a:t>
              </a:r>
            </a:p>
            <a:p>
              <a:pPr algn="ctr">
                <a:lnSpc>
                  <a:spcPts val="2154"/>
                </a:lnSpc>
              </a:pPr>
              <a:endParaRPr lang="en-US" sz="3077">
                <a:solidFill>
                  <a:srgbClr val="000000"/>
                </a:solidFill>
                <a:latin typeface="Canva Sans"/>
              </a:endParaRPr>
            </a:p>
            <a:p>
              <a:pPr algn="ctr">
                <a:lnSpc>
                  <a:spcPts val="4308"/>
                </a:lnSpc>
              </a:pPr>
              <a:r>
                <a:rPr lang="en-US" sz="3077">
                  <a:solidFill>
                    <a:srgbClr val="000000"/>
                  </a:solidFill>
                  <a:latin typeface="Canva Sans"/>
                </a:rPr>
                <a:t>PAPER GOODS</a:t>
              </a:r>
            </a:p>
            <a:p>
              <a:pPr algn="ctr">
                <a:lnSpc>
                  <a:spcPts val="2154"/>
                </a:lnSpc>
              </a:pPr>
              <a:endParaRPr lang="en-US" sz="3077">
                <a:solidFill>
                  <a:srgbClr val="000000"/>
                </a:solidFill>
                <a:latin typeface="Canva Sans"/>
              </a:endParaRPr>
            </a:p>
            <a:p>
              <a:pPr algn="ctr">
                <a:lnSpc>
                  <a:spcPts val="4308"/>
                </a:lnSpc>
              </a:pPr>
              <a:r>
                <a:rPr lang="en-US" sz="3077">
                  <a:solidFill>
                    <a:srgbClr val="000000"/>
                  </a:solidFill>
                  <a:latin typeface="Canva Sans"/>
                </a:rPr>
                <a:t>BIOPLASTICS</a:t>
              </a:r>
            </a:p>
            <a:p>
              <a:pPr algn="ctr">
                <a:lnSpc>
                  <a:spcPts val="5634"/>
                </a:lnSpc>
              </a:pPr>
              <a:endParaRPr lang="en-US" sz="3077">
                <a:solidFill>
                  <a:srgbClr val="000000"/>
                </a:solidFill>
                <a:latin typeface="Canva Sans"/>
              </a:endParaRPr>
            </a:p>
            <a:p>
              <a:pPr algn="ctr">
                <a:lnSpc>
                  <a:spcPts val="5634"/>
                </a:lnSpc>
              </a:pPr>
              <a:endParaRPr lang="en-US" sz="3077">
                <a:solidFill>
                  <a:srgbClr val="000000"/>
                </a:solidFill>
                <a:latin typeface="Canva Sans"/>
              </a:endParaRPr>
            </a:p>
          </p:txBody>
        </p:sp>
      </p:grpSp>
      <p:sp>
        <p:nvSpPr>
          <p:cNvPr id="13" name="TextBox 13"/>
          <p:cNvSpPr txBox="1"/>
          <p:nvPr/>
        </p:nvSpPr>
        <p:spPr>
          <a:xfrm>
            <a:off x="9647964" y="2776498"/>
            <a:ext cx="4349861" cy="7665622"/>
          </a:xfrm>
          <a:prstGeom prst="rect">
            <a:avLst/>
          </a:prstGeom>
        </p:spPr>
        <p:txBody>
          <a:bodyPr lIns="0" tIns="0" rIns="0" bIns="0" rtlCol="0" anchor="t">
            <a:spAutoFit/>
          </a:bodyPr>
          <a:lstStyle/>
          <a:p>
            <a:pPr algn="ctr">
              <a:lnSpc>
                <a:spcPts val="4474"/>
              </a:lnSpc>
            </a:pPr>
            <a:r>
              <a:rPr lang="en-US" sz="3196">
                <a:solidFill>
                  <a:srgbClr val="000000"/>
                </a:solidFill>
                <a:latin typeface="Canva Sans"/>
              </a:rPr>
              <a:t>PLASTIC</a:t>
            </a:r>
          </a:p>
          <a:p>
            <a:pPr algn="ctr">
              <a:lnSpc>
                <a:spcPts val="2320"/>
              </a:lnSpc>
            </a:pPr>
            <a:endParaRPr lang="en-US" sz="3196">
              <a:solidFill>
                <a:srgbClr val="000000"/>
              </a:solidFill>
              <a:latin typeface="Canva Sans"/>
            </a:endParaRPr>
          </a:p>
          <a:p>
            <a:pPr algn="ctr">
              <a:lnSpc>
                <a:spcPts val="4474"/>
              </a:lnSpc>
            </a:pPr>
            <a:r>
              <a:rPr lang="en-US" sz="3196">
                <a:solidFill>
                  <a:srgbClr val="000000"/>
                </a:solidFill>
                <a:latin typeface="Canva Sans"/>
              </a:rPr>
              <a:t>METAL</a:t>
            </a:r>
          </a:p>
          <a:p>
            <a:pPr algn="ctr">
              <a:lnSpc>
                <a:spcPts val="2320"/>
              </a:lnSpc>
            </a:pPr>
            <a:endParaRPr lang="en-US" sz="3196">
              <a:solidFill>
                <a:srgbClr val="000000"/>
              </a:solidFill>
              <a:latin typeface="Canva Sans"/>
            </a:endParaRPr>
          </a:p>
          <a:p>
            <a:pPr algn="ctr">
              <a:lnSpc>
                <a:spcPts val="4474"/>
              </a:lnSpc>
            </a:pPr>
            <a:r>
              <a:rPr lang="en-US" sz="3196">
                <a:solidFill>
                  <a:srgbClr val="000000"/>
                </a:solidFill>
                <a:latin typeface="Canva Sans"/>
              </a:rPr>
              <a:t> LIQUID</a:t>
            </a:r>
          </a:p>
          <a:p>
            <a:pPr algn="ctr">
              <a:lnSpc>
                <a:spcPts val="2320"/>
              </a:lnSpc>
            </a:pPr>
            <a:endParaRPr lang="en-US" sz="3196">
              <a:solidFill>
                <a:srgbClr val="000000"/>
              </a:solidFill>
              <a:latin typeface="Canva Sans"/>
            </a:endParaRPr>
          </a:p>
          <a:p>
            <a:pPr algn="ctr">
              <a:lnSpc>
                <a:spcPts val="4474"/>
              </a:lnSpc>
            </a:pPr>
            <a:r>
              <a:rPr lang="en-US" sz="3196">
                <a:solidFill>
                  <a:srgbClr val="000000"/>
                </a:solidFill>
                <a:latin typeface="Canva Sans"/>
              </a:rPr>
              <a:t>FATS &amp; OILS</a:t>
            </a:r>
          </a:p>
          <a:p>
            <a:pPr algn="ctr">
              <a:lnSpc>
                <a:spcPts val="2320"/>
              </a:lnSpc>
            </a:pPr>
            <a:endParaRPr lang="en-US" sz="3196">
              <a:solidFill>
                <a:srgbClr val="000000"/>
              </a:solidFill>
              <a:latin typeface="Canva Sans"/>
            </a:endParaRPr>
          </a:p>
          <a:p>
            <a:pPr algn="ctr">
              <a:lnSpc>
                <a:spcPts val="4474"/>
              </a:lnSpc>
            </a:pPr>
            <a:r>
              <a:rPr lang="en-US" sz="3196">
                <a:solidFill>
                  <a:srgbClr val="000000"/>
                </a:solidFill>
                <a:latin typeface="Canva Sans"/>
              </a:rPr>
              <a:t>BONES &gt;2 INCHES</a:t>
            </a:r>
          </a:p>
          <a:p>
            <a:pPr algn="ctr">
              <a:lnSpc>
                <a:spcPts val="2320"/>
              </a:lnSpc>
            </a:pPr>
            <a:endParaRPr lang="en-US" sz="3196">
              <a:solidFill>
                <a:srgbClr val="000000"/>
              </a:solidFill>
              <a:latin typeface="Canva Sans"/>
            </a:endParaRPr>
          </a:p>
          <a:p>
            <a:pPr algn="ctr">
              <a:lnSpc>
                <a:spcPts val="4474"/>
              </a:lnSpc>
            </a:pPr>
            <a:r>
              <a:rPr lang="en-US" sz="3196">
                <a:solidFill>
                  <a:srgbClr val="000000"/>
                </a:solidFill>
                <a:latin typeface="Canva Sans"/>
              </a:rPr>
              <a:t>STICKERS</a:t>
            </a:r>
          </a:p>
          <a:p>
            <a:pPr algn="ctr">
              <a:lnSpc>
                <a:spcPts val="2320"/>
              </a:lnSpc>
            </a:pPr>
            <a:endParaRPr lang="en-US" sz="3196">
              <a:solidFill>
                <a:srgbClr val="000000"/>
              </a:solidFill>
              <a:latin typeface="Canva Sans"/>
            </a:endParaRPr>
          </a:p>
          <a:p>
            <a:pPr algn="ctr">
              <a:lnSpc>
                <a:spcPts val="4474"/>
              </a:lnSpc>
            </a:pPr>
            <a:r>
              <a:rPr lang="en-US" sz="3196">
                <a:solidFill>
                  <a:srgbClr val="000000"/>
                </a:solidFill>
                <a:latin typeface="Canva Sans"/>
              </a:rPr>
              <a:t>RUBBER BANDS</a:t>
            </a:r>
          </a:p>
          <a:p>
            <a:pPr algn="ctr">
              <a:lnSpc>
                <a:spcPts val="2320"/>
              </a:lnSpc>
            </a:pPr>
            <a:endParaRPr lang="en-US" sz="3196">
              <a:solidFill>
                <a:srgbClr val="000000"/>
              </a:solidFill>
              <a:latin typeface="Canva Sans"/>
            </a:endParaRPr>
          </a:p>
          <a:p>
            <a:pPr algn="ctr">
              <a:lnSpc>
                <a:spcPts val="4474"/>
              </a:lnSpc>
            </a:pPr>
            <a:r>
              <a:rPr lang="en-US" sz="3196">
                <a:solidFill>
                  <a:srgbClr val="000000"/>
                </a:solidFill>
                <a:latin typeface="Canva Sans"/>
              </a:rPr>
              <a:t>WAX PAPER</a:t>
            </a:r>
          </a:p>
          <a:p>
            <a:pPr algn="ctr">
              <a:lnSpc>
                <a:spcPts val="4474"/>
              </a:lnSpc>
            </a:pPr>
            <a:endParaRPr lang="en-US" sz="3196">
              <a:solidFill>
                <a:srgbClr val="000000"/>
              </a:solidFill>
              <a:latin typeface="Canva Sans"/>
            </a:endParaRPr>
          </a:p>
          <a:p>
            <a:pPr algn="ctr">
              <a:lnSpc>
                <a:spcPts val="4474"/>
              </a:lnSpc>
            </a:pPr>
            <a:endParaRPr lang="en-US" sz="3196">
              <a:solidFill>
                <a:srgbClr val="000000"/>
              </a:solidFill>
              <a:latin typeface="Canva Sans"/>
            </a:endParaRPr>
          </a:p>
        </p:txBody>
      </p:sp>
      <p:grpSp>
        <p:nvGrpSpPr>
          <p:cNvPr id="14" name="Group 14"/>
          <p:cNvGrpSpPr/>
          <p:nvPr/>
        </p:nvGrpSpPr>
        <p:grpSpPr>
          <a:xfrm>
            <a:off x="170455" y="0"/>
            <a:ext cx="1360554" cy="10287000"/>
            <a:chOff x="0" y="0"/>
            <a:chExt cx="1814071" cy="14401800"/>
          </a:xfrm>
        </p:grpSpPr>
        <p:grpSp>
          <p:nvGrpSpPr>
            <p:cNvPr id="15" name="Group 15"/>
            <p:cNvGrpSpPr/>
            <p:nvPr/>
          </p:nvGrpSpPr>
          <p:grpSpPr>
            <a:xfrm>
              <a:off x="673763" y="0"/>
              <a:ext cx="470563" cy="14401800"/>
              <a:chOff x="0" y="0"/>
              <a:chExt cx="92951" cy="2844800"/>
            </a:xfrm>
          </p:grpSpPr>
          <p:sp>
            <p:nvSpPr>
              <p:cNvPr id="16" name="Freeform 16"/>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94C6A4"/>
              </a:solidFill>
            </p:spPr>
            <p:txBody>
              <a:bodyPr/>
              <a:lstStyle/>
              <a:p>
                <a:endParaRPr lang="en-US"/>
              </a:p>
            </p:txBody>
          </p:sp>
          <p:sp>
            <p:nvSpPr>
              <p:cNvPr id="17" name="TextBox 17"/>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18" name="Group 18"/>
            <p:cNvGrpSpPr/>
            <p:nvPr/>
          </p:nvGrpSpPr>
          <p:grpSpPr>
            <a:xfrm>
              <a:off x="1343508" y="0"/>
              <a:ext cx="470563" cy="14401800"/>
              <a:chOff x="0" y="0"/>
              <a:chExt cx="92951" cy="2844800"/>
            </a:xfrm>
          </p:grpSpPr>
          <p:sp>
            <p:nvSpPr>
              <p:cNvPr id="19" name="Freeform 19"/>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F4C67C"/>
              </a:solidFill>
            </p:spPr>
            <p:txBody>
              <a:bodyPr/>
              <a:lstStyle/>
              <a:p>
                <a:endParaRPr lang="en-US"/>
              </a:p>
            </p:txBody>
          </p:sp>
          <p:sp>
            <p:nvSpPr>
              <p:cNvPr id="20" name="TextBox 20"/>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21" name="Group 21"/>
            <p:cNvGrpSpPr/>
            <p:nvPr/>
          </p:nvGrpSpPr>
          <p:grpSpPr>
            <a:xfrm>
              <a:off x="0" y="0"/>
              <a:ext cx="470563" cy="14401800"/>
              <a:chOff x="0" y="0"/>
              <a:chExt cx="92951" cy="2844800"/>
            </a:xfrm>
          </p:grpSpPr>
          <p:sp>
            <p:nvSpPr>
              <p:cNvPr id="22" name="Freeform 22"/>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8FB6B5"/>
              </a:solidFill>
            </p:spPr>
            <p:txBody>
              <a:bodyPr/>
              <a:lstStyle/>
              <a:p>
                <a:endParaRPr lang="en-US"/>
              </a:p>
            </p:txBody>
          </p:sp>
          <p:sp>
            <p:nvSpPr>
              <p:cNvPr id="23" name="TextBox 23"/>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202048" y="1909362"/>
            <a:ext cx="15057252" cy="9954841"/>
          </a:xfrm>
          <a:prstGeom prst="rect">
            <a:avLst/>
          </a:prstGeom>
        </p:spPr>
        <p:txBody>
          <a:bodyPr lIns="0" tIns="0" rIns="0" bIns="0" rtlCol="0" anchor="t">
            <a:spAutoFit/>
          </a:bodyPr>
          <a:lstStyle/>
          <a:p>
            <a:pPr>
              <a:lnSpc>
                <a:spcPts val="4076"/>
              </a:lnSpc>
            </a:pPr>
            <a:r>
              <a:rPr lang="en-US" sz="2900" b="1">
                <a:solidFill>
                  <a:srgbClr val="000000"/>
                </a:solidFill>
                <a:latin typeface="Canva Sans Bold"/>
              </a:rPr>
              <a:t>Will there be a bad smell or pests?</a:t>
            </a:r>
          </a:p>
          <a:p>
            <a:pPr>
              <a:lnSpc>
                <a:spcPts val="4076"/>
              </a:lnSpc>
            </a:pPr>
            <a:r>
              <a:rPr lang="en-US" sz="2900">
                <a:solidFill>
                  <a:srgbClr val="000000"/>
                </a:solidFill>
                <a:latin typeface="Canva Sans"/>
              </a:rPr>
              <a:t>Collecting food waste regularly from the kitchens will keep the odor to a minimum. Once the food waste is transferred to the composter, there will be no odor produced thanks to the design of our digester. Pests will not be able to easily access the compost due to the shipping container vessel. </a:t>
            </a:r>
          </a:p>
          <a:p>
            <a:pPr>
              <a:lnSpc>
                <a:spcPts val="4076"/>
              </a:lnSpc>
            </a:pPr>
            <a:endParaRPr lang="en-US" sz="2911">
              <a:solidFill>
                <a:srgbClr val="000000"/>
              </a:solidFill>
              <a:latin typeface="Canva Sans"/>
            </a:endParaRPr>
          </a:p>
          <a:p>
            <a:pPr>
              <a:lnSpc>
                <a:spcPts val="4076"/>
              </a:lnSpc>
            </a:pPr>
            <a:r>
              <a:rPr lang="en-US" sz="2900" b="1">
                <a:solidFill>
                  <a:srgbClr val="000000"/>
                </a:solidFill>
                <a:latin typeface="Canva Sans Bold"/>
              </a:rPr>
              <a:t>I thought meat and dairy can’t be composted. </a:t>
            </a:r>
          </a:p>
          <a:p>
            <a:pPr>
              <a:lnSpc>
                <a:spcPts val="4076"/>
              </a:lnSpc>
            </a:pPr>
            <a:r>
              <a:rPr lang="en-US" sz="2900">
                <a:solidFill>
                  <a:srgbClr val="000000"/>
                </a:solidFill>
                <a:latin typeface="Canva Sans"/>
              </a:rPr>
              <a:t>Most backyard piles or compost bays do not get hot enough to kill pathogens or break meat down. Our digester is designed to be able to process meat and dairy effectively. </a:t>
            </a:r>
          </a:p>
          <a:p>
            <a:pPr>
              <a:lnSpc>
                <a:spcPts val="4076"/>
              </a:lnSpc>
            </a:pPr>
            <a:endParaRPr lang="en-US" sz="2911">
              <a:solidFill>
                <a:srgbClr val="000000"/>
              </a:solidFill>
              <a:latin typeface="Canva Sans"/>
            </a:endParaRPr>
          </a:p>
          <a:p>
            <a:pPr>
              <a:lnSpc>
                <a:spcPts val="4076"/>
              </a:lnSpc>
            </a:pPr>
            <a:r>
              <a:rPr lang="en-US" sz="2900" b="1">
                <a:solidFill>
                  <a:srgbClr val="000000"/>
                </a:solidFill>
                <a:latin typeface="Canva Sans Bold"/>
              </a:rPr>
              <a:t>What does “No Liquids” mean?</a:t>
            </a:r>
          </a:p>
          <a:p>
            <a:pPr>
              <a:lnSpc>
                <a:spcPts val="4076"/>
              </a:lnSpc>
            </a:pPr>
            <a:r>
              <a:rPr lang="en-US" sz="2900">
                <a:solidFill>
                  <a:srgbClr val="000000"/>
                </a:solidFill>
                <a:latin typeface="Canva Sans"/>
              </a:rPr>
              <a:t>Compost needs to stay dry and aerated to fully break down. Small amounts of liquid are acceptable, but large volumes of soup, broth, or other liquids used in food preparation should not be poured into the bins. </a:t>
            </a:r>
          </a:p>
          <a:p>
            <a:pPr>
              <a:lnSpc>
                <a:spcPts val="4076"/>
              </a:lnSpc>
            </a:pPr>
            <a:endParaRPr lang="en-US" sz="2911">
              <a:solidFill>
                <a:srgbClr val="000000"/>
              </a:solidFill>
              <a:latin typeface="Canva Sans"/>
            </a:endParaRPr>
          </a:p>
          <a:p>
            <a:pPr>
              <a:lnSpc>
                <a:spcPts val="4076"/>
              </a:lnSpc>
            </a:pPr>
            <a:endParaRPr lang="en-US" sz="2911">
              <a:solidFill>
                <a:srgbClr val="000000"/>
              </a:solidFill>
              <a:latin typeface="Canva Sans"/>
            </a:endParaRPr>
          </a:p>
          <a:p>
            <a:pPr>
              <a:lnSpc>
                <a:spcPts val="4076"/>
              </a:lnSpc>
            </a:pPr>
            <a:endParaRPr lang="en-US" sz="2911">
              <a:solidFill>
                <a:srgbClr val="000000"/>
              </a:solidFill>
              <a:latin typeface="Canva Sans"/>
            </a:endParaRPr>
          </a:p>
          <a:p>
            <a:pPr>
              <a:lnSpc>
                <a:spcPts val="4076"/>
              </a:lnSpc>
            </a:pPr>
            <a:endParaRPr lang="en-US" sz="2900">
              <a:solidFill>
                <a:srgbClr val="000000"/>
              </a:solidFill>
              <a:latin typeface="Canva Sans"/>
            </a:endParaRPr>
          </a:p>
        </p:txBody>
      </p:sp>
      <p:sp>
        <p:nvSpPr>
          <p:cNvPr id="3" name="TextBox 3"/>
          <p:cNvSpPr txBox="1"/>
          <p:nvPr/>
        </p:nvSpPr>
        <p:spPr>
          <a:xfrm>
            <a:off x="-2651033" y="304806"/>
            <a:ext cx="11795033" cy="1171562"/>
          </a:xfrm>
          <a:prstGeom prst="rect">
            <a:avLst/>
          </a:prstGeom>
        </p:spPr>
        <p:txBody>
          <a:bodyPr lIns="0" tIns="0" rIns="0" bIns="0" rtlCol="0" anchor="t">
            <a:spAutoFit/>
          </a:bodyPr>
          <a:lstStyle/>
          <a:p>
            <a:pPr algn="ctr">
              <a:lnSpc>
                <a:spcPts val="8275"/>
              </a:lnSpc>
            </a:pPr>
            <a:r>
              <a:rPr lang="en-US" sz="5911">
                <a:solidFill>
                  <a:srgbClr val="000000"/>
                </a:solidFill>
                <a:latin typeface="Agrandir Heavy"/>
              </a:rPr>
              <a:t>FAQS</a:t>
            </a:r>
          </a:p>
        </p:txBody>
      </p:sp>
      <p:grpSp>
        <p:nvGrpSpPr>
          <p:cNvPr id="4" name="Group 4"/>
          <p:cNvGrpSpPr/>
          <p:nvPr/>
        </p:nvGrpSpPr>
        <p:grpSpPr>
          <a:xfrm>
            <a:off x="170455" y="0"/>
            <a:ext cx="1360554" cy="10287000"/>
            <a:chOff x="0" y="0"/>
            <a:chExt cx="1814071" cy="14401800"/>
          </a:xfrm>
        </p:grpSpPr>
        <p:grpSp>
          <p:nvGrpSpPr>
            <p:cNvPr id="5" name="Group 5"/>
            <p:cNvGrpSpPr/>
            <p:nvPr/>
          </p:nvGrpSpPr>
          <p:grpSpPr>
            <a:xfrm>
              <a:off x="673763" y="0"/>
              <a:ext cx="470563" cy="14401800"/>
              <a:chOff x="0" y="0"/>
              <a:chExt cx="92951" cy="2844800"/>
            </a:xfrm>
          </p:grpSpPr>
          <p:sp>
            <p:nvSpPr>
              <p:cNvPr id="6" name="Freeform 6"/>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94C6A4"/>
              </a:solidFill>
            </p:spPr>
            <p:txBody>
              <a:bodyPr/>
              <a:lstStyle/>
              <a:p>
                <a:endParaRPr lang="en-US"/>
              </a:p>
            </p:txBody>
          </p:sp>
          <p:sp>
            <p:nvSpPr>
              <p:cNvPr id="7" name="TextBox 7"/>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8" name="Group 8"/>
            <p:cNvGrpSpPr/>
            <p:nvPr/>
          </p:nvGrpSpPr>
          <p:grpSpPr>
            <a:xfrm>
              <a:off x="1343508" y="0"/>
              <a:ext cx="470563" cy="14401800"/>
              <a:chOff x="0" y="0"/>
              <a:chExt cx="92951" cy="2844800"/>
            </a:xfrm>
          </p:grpSpPr>
          <p:sp>
            <p:nvSpPr>
              <p:cNvPr id="9" name="Freeform 9"/>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F4C67C"/>
              </a:solidFill>
            </p:spPr>
            <p:txBody>
              <a:bodyPr/>
              <a:lstStyle/>
              <a:p>
                <a:endParaRPr lang="en-US"/>
              </a:p>
            </p:txBody>
          </p:sp>
          <p:sp>
            <p:nvSpPr>
              <p:cNvPr id="10" name="TextBox 10"/>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11" name="Group 11"/>
            <p:cNvGrpSpPr/>
            <p:nvPr/>
          </p:nvGrpSpPr>
          <p:grpSpPr>
            <a:xfrm>
              <a:off x="0" y="0"/>
              <a:ext cx="470563" cy="14401800"/>
              <a:chOff x="0" y="0"/>
              <a:chExt cx="92951" cy="2844800"/>
            </a:xfrm>
          </p:grpSpPr>
          <p:sp>
            <p:nvSpPr>
              <p:cNvPr id="12" name="Freeform 12"/>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8FB6B5"/>
              </a:solidFill>
            </p:spPr>
            <p:txBody>
              <a:bodyPr/>
              <a:lstStyle/>
              <a:p>
                <a:endParaRPr lang="en-US"/>
              </a:p>
            </p:txBody>
          </p:sp>
          <p:sp>
            <p:nvSpPr>
              <p:cNvPr id="13" name="TextBox 13"/>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254121" y="8266034"/>
            <a:ext cx="7779758" cy="1361545"/>
          </a:xfrm>
          <a:custGeom>
            <a:avLst/>
            <a:gdLst/>
            <a:ahLst/>
            <a:cxnLst/>
            <a:rect l="l" t="t" r="r" b="b"/>
            <a:pathLst>
              <a:path w="7779758" h="1361545">
                <a:moveTo>
                  <a:pt x="0" y="0"/>
                </a:moveTo>
                <a:lnTo>
                  <a:pt x="7779758" y="0"/>
                </a:lnTo>
                <a:lnTo>
                  <a:pt x="7779758" y="1361545"/>
                </a:lnTo>
                <a:lnTo>
                  <a:pt x="0" y="136154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3247344" y="3791746"/>
            <a:ext cx="11793312" cy="1760533"/>
          </a:xfrm>
          <a:prstGeom prst="rect">
            <a:avLst/>
          </a:prstGeom>
        </p:spPr>
        <p:txBody>
          <a:bodyPr lIns="0" tIns="0" rIns="0" bIns="0" rtlCol="0" anchor="t">
            <a:spAutoFit/>
          </a:bodyPr>
          <a:lstStyle/>
          <a:p>
            <a:pPr algn="ctr">
              <a:lnSpc>
                <a:spcPts val="12310"/>
              </a:lnSpc>
            </a:pPr>
            <a:r>
              <a:rPr lang="en-US" sz="8793">
                <a:solidFill>
                  <a:srgbClr val="000000"/>
                </a:solidFill>
                <a:latin typeface="Agrandir Bold"/>
              </a:rPr>
              <a:t>QUESTIONS?</a:t>
            </a:r>
          </a:p>
        </p:txBody>
      </p:sp>
      <p:grpSp>
        <p:nvGrpSpPr>
          <p:cNvPr id="4" name="Group 4"/>
          <p:cNvGrpSpPr/>
          <p:nvPr/>
        </p:nvGrpSpPr>
        <p:grpSpPr>
          <a:xfrm>
            <a:off x="170455" y="0"/>
            <a:ext cx="1360554" cy="10287000"/>
            <a:chOff x="0" y="0"/>
            <a:chExt cx="1814071" cy="14401800"/>
          </a:xfrm>
        </p:grpSpPr>
        <p:grpSp>
          <p:nvGrpSpPr>
            <p:cNvPr id="5" name="Group 5"/>
            <p:cNvGrpSpPr/>
            <p:nvPr/>
          </p:nvGrpSpPr>
          <p:grpSpPr>
            <a:xfrm>
              <a:off x="673763" y="0"/>
              <a:ext cx="470563" cy="14401800"/>
              <a:chOff x="0" y="0"/>
              <a:chExt cx="92951" cy="2844800"/>
            </a:xfrm>
          </p:grpSpPr>
          <p:sp>
            <p:nvSpPr>
              <p:cNvPr id="6" name="Freeform 6"/>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94C6A4"/>
              </a:solidFill>
            </p:spPr>
            <p:txBody>
              <a:bodyPr/>
              <a:lstStyle/>
              <a:p>
                <a:endParaRPr lang="en-US"/>
              </a:p>
            </p:txBody>
          </p:sp>
          <p:sp>
            <p:nvSpPr>
              <p:cNvPr id="7" name="TextBox 7"/>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8" name="Group 8"/>
            <p:cNvGrpSpPr/>
            <p:nvPr/>
          </p:nvGrpSpPr>
          <p:grpSpPr>
            <a:xfrm>
              <a:off x="1343508" y="0"/>
              <a:ext cx="470563" cy="14401800"/>
              <a:chOff x="0" y="0"/>
              <a:chExt cx="92951" cy="2844800"/>
            </a:xfrm>
          </p:grpSpPr>
          <p:sp>
            <p:nvSpPr>
              <p:cNvPr id="9" name="Freeform 9"/>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F4C67C"/>
              </a:solidFill>
            </p:spPr>
            <p:txBody>
              <a:bodyPr/>
              <a:lstStyle/>
              <a:p>
                <a:endParaRPr lang="en-US"/>
              </a:p>
            </p:txBody>
          </p:sp>
          <p:sp>
            <p:nvSpPr>
              <p:cNvPr id="10" name="TextBox 10"/>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nvGrpSpPr>
            <p:cNvPr id="11" name="Group 11"/>
            <p:cNvGrpSpPr/>
            <p:nvPr/>
          </p:nvGrpSpPr>
          <p:grpSpPr>
            <a:xfrm>
              <a:off x="0" y="0"/>
              <a:ext cx="470563" cy="14401800"/>
              <a:chOff x="0" y="0"/>
              <a:chExt cx="92951" cy="2844800"/>
            </a:xfrm>
          </p:grpSpPr>
          <p:sp>
            <p:nvSpPr>
              <p:cNvPr id="12" name="Freeform 12"/>
              <p:cNvSpPr/>
              <p:nvPr/>
            </p:nvSpPr>
            <p:spPr>
              <a:xfrm>
                <a:off x="0" y="0"/>
                <a:ext cx="92951" cy="2844800"/>
              </a:xfrm>
              <a:custGeom>
                <a:avLst/>
                <a:gdLst/>
                <a:ahLst/>
                <a:cxnLst/>
                <a:rect l="l" t="t" r="r" b="b"/>
                <a:pathLst>
                  <a:path w="92951" h="2844800">
                    <a:moveTo>
                      <a:pt x="0" y="0"/>
                    </a:moveTo>
                    <a:lnTo>
                      <a:pt x="92951" y="0"/>
                    </a:lnTo>
                    <a:lnTo>
                      <a:pt x="92951" y="2844800"/>
                    </a:lnTo>
                    <a:lnTo>
                      <a:pt x="0" y="2844800"/>
                    </a:lnTo>
                    <a:close/>
                  </a:path>
                </a:pathLst>
              </a:custGeom>
              <a:solidFill>
                <a:srgbClr val="8FB6B5"/>
              </a:solidFill>
            </p:spPr>
            <p:txBody>
              <a:bodyPr/>
              <a:lstStyle/>
              <a:p>
                <a:endParaRPr lang="en-US"/>
              </a:p>
            </p:txBody>
          </p:sp>
          <p:sp>
            <p:nvSpPr>
              <p:cNvPr id="13" name="TextBox 13"/>
              <p:cNvSpPr txBox="1"/>
              <p:nvPr/>
            </p:nvSpPr>
            <p:spPr>
              <a:xfrm>
                <a:off x="0" y="-38100"/>
                <a:ext cx="92951" cy="2882900"/>
              </a:xfrm>
              <a:prstGeom prst="rect">
                <a:avLst/>
              </a:prstGeom>
            </p:spPr>
            <p:txBody>
              <a:bodyPr lIns="50800" tIns="50800" rIns="50800" bIns="50800" rtlCol="0" anchor="ctr"/>
              <a:lstStyle/>
              <a:p>
                <a:pPr algn="ctr">
                  <a:lnSpc>
                    <a:spcPts val="2320"/>
                  </a:lnSpc>
                </a:pPr>
                <a:endParaRPr/>
              </a:p>
            </p:txBody>
          </p:sp>
        </p:gr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398</Words>
  <Application>Microsoft Macintosh PowerPoint</Application>
  <PresentationFormat>Custom</PresentationFormat>
  <Paragraphs>76</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Agrandir Heavy</vt:lpstr>
      <vt:lpstr>Arial</vt:lpstr>
      <vt:lpstr>Canva Sans</vt:lpstr>
      <vt:lpstr>Canva Sans Bold</vt:lpstr>
      <vt:lpstr>Agrandir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Composting Introduction</dc:title>
  <cp:lastModifiedBy>Bruner, Brandon (bbruner@uidaho.edu)</cp:lastModifiedBy>
  <cp:revision>2</cp:revision>
  <dcterms:created xsi:type="dcterms:W3CDTF">2006-08-16T00:00:00Z</dcterms:created>
  <dcterms:modified xsi:type="dcterms:W3CDTF">2025-02-04T22:53:48Z</dcterms:modified>
  <dc:identifier>DAF3cAXL2EM</dc:identifier>
</cp:coreProperties>
</file>